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handoutMasterIdLst>
    <p:handoutMasterId r:id="rId16"/>
  </p:handoutMasterIdLst>
  <p:sldIdLst>
    <p:sldId id="291" r:id="rId2"/>
    <p:sldId id="903" r:id="rId3"/>
    <p:sldId id="906" r:id="rId4"/>
    <p:sldId id="724" r:id="rId5"/>
    <p:sldId id="902" r:id="rId6"/>
    <p:sldId id="907" r:id="rId7"/>
    <p:sldId id="908" r:id="rId8"/>
    <p:sldId id="909" r:id="rId9"/>
    <p:sldId id="900" r:id="rId10"/>
    <p:sldId id="911" r:id="rId11"/>
    <p:sldId id="910" r:id="rId12"/>
    <p:sldId id="429" r:id="rId13"/>
    <p:sldId id="270" r:id="rId14"/>
  </p:sldIdLst>
  <p:sldSz cx="9144000" cy="5143500" type="screen16x9"/>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0ECDBD7-4E1F-496D-B6F2-54A702A40D24}">
          <p14:sldIdLst>
            <p14:sldId id="291"/>
            <p14:sldId id="903"/>
            <p14:sldId id="906"/>
            <p14:sldId id="724"/>
            <p14:sldId id="902"/>
            <p14:sldId id="907"/>
            <p14:sldId id="908"/>
            <p14:sldId id="909"/>
            <p14:sldId id="900"/>
            <p14:sldId id="911"/>
            <p14:sldId id="910"/>
            <p14:sldId id="429"/>
            <p14:sldId id="270"/>
          </p14:sldIdLst>
        </p14:section>
        <p14:section name="End" id="{9C5F44EC-C021-494C-9E0B-7CCC8E5B1142}">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ter Hartley" initials="PH" lastIdx="14" clrIdx="0">
    <p:extLst>
      <p:ext uri="{19B8F6BF-5375-455C-9EA6-DF929625EA0E}">
        <p15:presenceInfo xmlns:p15="http://schemas.microsoft.com/office/powerpoint/2012/main" userId="S-1-5-21-3923564064-2822557742-2356397232-17877" providerId="AD"/>
      </p:ext>
    </p:extLst>
  </p:cmAuthor>
  <p:cmAuthor id="2" name="Jillian Sharples" initials="JS" lastIdx="1" clrIdx="1">
    <p:extLst>
      <p:ext uri="{19B8F6BF-5375-455C-9EA6-DF929625EA0E}">
        <p15:presenceInfo xmlns:p15="http://schemas.microsoft.com/office/powerpoint/2012/main" userId="S-1-5-21-3923564064-2822557742-2356397232-6414" providerId="AD"/>
      </p:ext>
    </p:extLst>
  </p:cmAuthor>
  <p:cmAuthor id="3" name="Gill Foley" initials="GF" lastIdx="1" clrIdx="2">
    <p:extLst>
      <p:ext uri="{19B8F6BF-5375-455C-9EA6-DF929625EA0E}">
        <p15:presenceInfo xmlns:p15="http://schemas.microsoft.com/office/powerpoint/2012/main" userId="S::GIFO@hscic.gov.uk::df3f129f-92a1-4a1d-bff3-c417fa73560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00"/>
    <a:srgbClr val="FF9900"/>
    <a:srgbClr val="FFB81C"/>
    <a:srgbClr val="FFFFFF"/>
    <a:srgbClr val="C02050"/>
    <a:srgbClr val="00A050"/>
    <a:srgbClr val="E8F4F0"/>
    <a:srgbClr val="702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C7A0563-0140-44C1-897A-4B54D1EDCD19}" v="446" dt="2019-05-10T07:25:44.90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97" autoAdjust="0"/>
    <p:restoredTop sz="72194" autoAdjust="0"/>
  </p:normalViewPr>
  <p:slideViewPr>
    <p:cSldViewPr>
      <p:cViewPr varScale="1">
        <p:scale>
          <a:sx n="71" d="100"/>
          <a:sy n="71" d="100"/>
        </p:scale>
        <p:origin x="1566" y="60"/>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5" d="100"/>
          <a:sy n="65" d="100"/>
        </p:scale>
        <p:origin x="2670" y="63"/>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239B4765-A133-4BBE-AAB0-442DBD41A55E}" type="datetimeFigureOut">
              <a:rPr lang="en-GB" smtClean="0"/>
              <a:t>10/05/2019</a:t>
            </a:fld>
            <a:endParaRPr lang="en-GB" dirty="0"/>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B7B9907A-72EF-4AD4-9791-159CFE3DDF18}" type="slidenum">
              <a:rPr lang="en-GB" smtClean="0"/>
              <a:t>‹#›</a:t>
            </a:fld>
            <a:endParaRPr lang="en-GB" dirty="0"/>
          </a:p>
        </p:txBody>
      </p:sp>
    </p:spTree>
    <p:extLst>
      <p:ext uri="{BB962C8B-B14F-4D97-AF65-F5344CB8AC3E}">
        <p14:creationId xmlns:p14="http://schemas.microsoft.com/office/powerpoint/2010/main" val="33917776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ADB2BA8F-77E7-4D74-8429-FEA15301A487}" type="datetimeFigureOut">
              <a:rPr lang="en-GB" smtClean="0"/>
              <a:t>10/05/2019</a:t>
            </a:fld>
            <a:endParaRPr lang="en-GB" dirty="0"/>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573BD2BE-0D39-469E-8B13-E83FE0E0A27D}" type="slidenum">
              <a:rPr lang="en-GB" smtClean="0"/>
              <a:t>‹#›</a:t>
            </a:fld>
            <a:endParaRPr lang="en-GB" dirty="0"/>
          </a:p>
        </p:txBody>
      </p:sp>
    </p:spTree>
    <p:extLst>
      <p:ext uri="{BB962C8B-B14F-4D97-AF65-F5344CB8AC3E}">
        <p14:creationId xmlns:p14="http://schemas.microsoft.com/office/powerpoint/2010/main" val="7082696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73BD2BE-0D39-469E-8B13-E83FE0E0A27D}" type="slidenum">
              <a:rPr lang="en-GB" smtClean="0"/>
              <a:t>1</a:t>
            </a:fld>
            <a:endParaRPr lang="en-GB" dirty="0"/>
          </a:p>
        </p:txBody>
      </p:sp>
    </p:spTree>
    <p:extLst>
      <p:ext uri="{BB962C8B-B14F-4D97-AF65-F5344CB8AC3E}">
        <p14:creationId xmlns:p14="http://schemas.microsoft.com/office/powerpoint/2010/main" val="38183966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3BD2BE-0D39-469E-8B13-E83FE0E0A27D}" type="slidenum">
              <a:rPr lang="en-GB" smtClean="0"/>
              <a:t>12</a:t>
            </a:fld>
            <a:endParaRPr lang="en-GB" dirty="0"/>
          </a:p>
        </p:txBody>
      </p:sp>
    </p:spTree>
    <p:extLst>
      <p:ext uri="{BB962C8B-B14F-4D97-AF65-F5344CB8AC3E}">
        <p14:creationId xmlns:p14="http://schemas.microsoft.com/office/powerpoint/2010/main" val="29848204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73BD2BE-0D39-469E-8B13-E83FE0E0A27D}" type="slidenum">
              <a:rPr lang="en-GB" smtClean="0"/>
              <a:t>13</a:t>
            </a:fld>
            <a:endParaRPr lang="en-GB" dirty="0"/>
          </a:p>
        </p:txBody>
      </p:sp>
    </p:spTree>
    <p:extLst>
      <p:ext uri="{BB962C8B-B14F-4D97-AF65-F5344CB8AC3E}">
        <p14:creationId xmlns:p14="http://schemas.microsoft.com/office/powerpoint/2010/main" val="35453394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573BD2BE-0D39-469E-8B13-E83FE0E0A27D}" type="slidenum">
              <a:rPr lang="en-GB" smtClean="0"/>
              <a:t>2</a:t>
            </a:fld>
            <a:endParaRPr lang="en-GB" dirty="0"/>
          </a:p>
        </p:txBody>
      </p:sp>
      <p:sp>
        <p:nvSpPr>
          <p:cNvPr id="6" name="Notes Placeholder 5">
            <a:extLst>
              <a:ext uri="{FF2B5EF4-FFF2-40B4-BE49-F238E27FC236}">
                <a16:creationId xmlns:a16="http://schemas.microsoft.com/office/drawing/2014/main" xmlns="" id="{6AB2FC1F-22C3-47CD-84E2-63660CF8CC60}"/>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8005255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Removing the reliance on private networks</a:t>
            </a:r>
          </a:p>
        </p:txBody>
      </p:sp>
      <p:sp>
        <p:nvSpPr>
          <p:cNvPr id="4" name="Slide Number Placeholder 3"/>
          <p:cNvSpPr>
            <a:spLocks noGrp="1"/>
          </p:cNvSpPr>
          <p:nvPr>
            <p:ph type="sldNum" sz="quarter" idx="5"/>
          </p:nvPr>
        </p:nvSpPr>
        <p:spPr/>
        <p:txBody>
          <a:bodyPr/>
          <a:lstStyle/>
          <a:p>
            <a:fld id="{573BD2BE-0D39-469E-8B13-E83FE0E0A27D}" type="slidenum">
              <a:rPr lang="en-GB" smtClean="0"/>
              <a:t>3</a:t>
            </a:fld>
            <a:endParaRPr lang="en-GB" dirty="0"/>
          </a:p>
        </p:txBody>
      </p:sp>
    </p:spTree>
    <p:extLst>
      <p:ext uri="{BB962C8B-B14F-4D97-AF65-F5344CB8AC3E}">
        <p14:creationId xmlns:p14="http://schemas.microsoft.com/office/powerpoint/2010/main" val="22465144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573BD2BE-0D39-469E-8B13-E83FE0E0A27D}" type="slidenum">
              <a:rPr lang="en-GB" smtClean="0"/>
              <a:t>4</a:t>
            </a:fld>
            <a:endParaRPr lang="en-GB" dirty="0"/>
          </a:p>
        </p:txBody>
      </p:sp>
      <p:sp>
        <p:nvSpPr>
          <p:cNvPr id="6" name="Notes Placeholder 5">
            <a:extLst>
              <a:ext uri="{FF2B5EF4-FFF2-40B4-BE49-F238E27FC236}">
                <a16:creationId xmlns:a16="http://schemas.microsoft.com/office/drawing/2014/main" xmlns="" id="{C07ACE70-2457-4744-BED5-51FE6429D122}"/>
              </a:ext>
            </a:extLst>
          </p:cNvPr>
          <p:cNvSpPr>
            <a:spLocks noGrp="1"/>
          </p:cNvSpPr>
          <p:nvPr>
            <p:ph type="body" sz="quarter" idx="3"/>
          </p:nvPr>
        </p:nvSpPr>
        <p:spPr/>
        <p:txBody>
          <a:bodyPr/>
          <a:lstStyle/>
          <a:p>
            <a:r>
              <a:rPr lang="en-GB" dirty="0"/>
              <a:t>The Principle….</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New apps and systems to be internet facing by default – cloud and network.</a:t>
            </a:r>
          </a:p>
          <a:p>
            <a:pPr marL="171450" indent="-171450">
              <a:buFont typeface="Arial" panose="020B0604020202020204" pitchFamily="34" charset="0"/>
              <a:buChar char="•"/>
            </a:pPr>
            <a:r>
              <a:rPr lang="en-GB" dirty="0"/>
              <a:t>Existing national apps/sys remediate – NHS Digital focussed.</a:t>
            </a:r>
          </a:p>
          <a:p>
            <a:pPr marL="171450" indent="-171450">
              <a:buFont typeface="Arial" panose="020B0604020202020204" pitchFamily="34" charset="0"/>
              <a:buChar char="•"/>
            </a:pPr>
            <a:endParaRPr lang="en-GB" dirty="0"/>
          </a:p>
        </p:txBody>
      </p:sp>
    </p:spTree>
    <p:extLst>
      <p:ext uri="{BB962C8B-B14F-4D97-AF65-F5344CB8AC3E}">
        <p14:creationId xmlns:p14="http://schemas.microsoft.com/office/powerpoint/2010/main" val="33744447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GB" dirty="0"/>
          </a:p>
        </p:txBody>
      </p:sp>
      <p:sp>
        <p:nvSpPr>
          <p:cNvPr id="4" name="Slide Number Placeholder 3"/>
          <p:cNvSpPr>
            <a:spLocks noGrp="1"/>
          </p:cNvSpPr>
          <p:nvPr>
            <p:ph type="sldNum" sz="quarter" idx="5"/>
          </p:nvPr>
        </p:nvSpPr>
        <p:spPr/>
        <p:txBody>
          <a:bodyPr/>
          <a:lstStyle/>
          <a:p>
            <a:fld id="{573BD2BE-0D39-469E-8B13-E83FE0E0A27D}" type="slidenum">
              <a:rPr lang="en-GB" smtClean="0"/>
              <a:t>5</a:t>
            </a:fld>
            <a:endParaRPr lang="en-GB" dirty="0"/>
          </a:p>
        </p:txBody>
      </p:sp>
    </p:spTree>
    <p:extLst>
      <p:ext uri="{BB962C8B-B14F-4D97-AF65-F5344CB8AC3E}">
        <p14:creationId xmlns:p14="http://schemas.microsoft.com/office/powerpoint/2010/main" val="12720906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GB" dirty="0"/>
          </a:p>
        </p:txBody>
      </p:sp>
      <p:sp>
        <p:nvSpPr>
          <p:cNvPr id="4" name="Slide Number Placeholder 3"/>
          <p:cNvSpPr>
            <a:spLocks noGrp="1"/>
          </p:cNvSpPr>
          <p:nvPr>
            <p:ph type="sldNum" sz="quarter" idx="5"/>
          </p:nvPr>
        </p:nvSpPr>
        <p:spPr/>
        <p:txBody>
          <a:bodyPr/>
          <a:lstStyle/>
          <a:p>
            <a:fld id="{573BD2BE-0D39-469E-8B13-E83FE0E0A27D}" type="slidenum">
              <a:rPr lang="en-GB" smtClean="0"/>
              <a:t>6</a:t>
            </a:fld>
            <a:endParaRPr lang="en-GB" dirty="0"/>
          </a:p>
        </p:txBody>
      </p:sp>
    </p:spTree>
    <p:extLst>
      <p:ext uri="{BB962C8B-B14F-4D97-AF65-F5344CB8AC3E}">
        <p14:creationId xmlns:p14="http://schemas.microsoft.com/office/powerpoint/2010/main" val="9900537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GB" dirty="0"/>
          </a:p>
        </p:txBody>
      </p:sp>
      <p:sp>
        <p:nvSpPr>
          <p:cNvPr id="4" name="Slide Number Placeholder 3"/>
          <p:cNvSpPr>
            <a:spLocks noGrp="1"/>
          </p:cNvSpPr>
          <p:nvPr>
            <p:ph type="sldNum" sz="quarter" idx="5"/>
          </p:nvPr>
        </p:nvSpPr>
        <p:spPr/>
        <p:txBody>
          <a:bodyPr/>
          <a:lstStyle/>
          <a:p>
            <a:fld id="{573BD2BE-0D39-469E-8B13-E83FE0E0A27D}" type="slidenum">
              <a:rPr lang="en-GB" smtClean="0"/>
              <a:t>7</a:t>
            </a:fld>
            <a:endParaRPr lang="en-GB" dirty="0"/>
          </a:p>
        </p:txBody>
      </p:sp>
    </p:spTree>
    <p:extLst>
      <p:ext uri="{BB962C8B-B14F-4D97-AF65-F5344CB8AC3E}">
        <p14:creationId xmlns:p14="http://schemas.microsoft.com/office/powerpoint/2010/main" val="9307760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GB" sz="1200" b="0" i="0" u="none" strike="noStrike" kern="1200" dirty="0">
                <a:solidFill>
                  <a:schemeClr val="tx1"/>
                </a:solidFill>
                <a:effectLst/>
                <a:latin typeface="+mn-lt"/>
                <a:ea typeface="+mn-ea"/>
                <a:cs typeface="+mn-cs"/>
              </a:rPr>
              <a:t>HSCN is the ideal underlying network connectivity because:</a:t>
            </a:r>
          </a:p>
          <a:p>
            <a:pPr marL="0" indent="0">
              <a:buFont typeface="Arial" panose="020B0604020202020204" pitchFamily="34" charset="0"/>
              <a:buNone/>
            </a:pPr>
            <a:endParaRPr lang="en-GB" sz="1200" b="0" i="0" u="none" strike="noStrike" kern="1200" dirty="0">
              <a:solidFill>
                <a:schemeClr val="tx1"/>
              </a:solidFill>
              <a:effectLst/>
              <a:latin typeface="+mn-lt"/>
              <a:ea typeface="+mn-ea"/>
              <a:cs typeface="+mn-cs"/>
            </a:endParaRPr>
          </a:p>
          <a:p>
            <a:pPr marL="171450" indent="-171450">
              <a:buFont typeface="Arial" panose="020B0604020202020204" pitchFamily="34" charset="0"/>
              <a:buChar char="•"/>
            </a:pPr>
            <a:r>
              <a:rPr lang="en-GB" sz="1200" b="0" i="0" u="none" strike="noStrike" kern="1200" dirty="0">
                <a:solidFill>
                  <a:schemeClr val="tx1"/>
                </a:solidFill>
                <a:effectLst/>
                <a:latin typeface="+mn-lt"/>
                <a:ea typeface="+mn-ea"/>
                <a:cs typeface="+mn-cs"/>
              </a:rPr>
              <a:t>it provides both internet and private network connectivity via a single connection</a:t>
            </a:r>
          </a:p>
          <a:p>
            <a:pPr marL="171450" indent="-171450">
              <a:buFont typeface="Arial" panose="020B0604020202020204" pitchFamily="34" charset="0"/>
              <a:buChar char="•"/>
            </a:pPr>
            <a:r>
              <a:rPr lang="en-GB" sz="1200" b="0" i="0" u="none" strike="noStrike" kern="1200" dirty="0">
                <a:solidFill>
                  <a:schemeClr val="tx1"/>
                </a:solidFill>
                <a:effectLst/>
                <a:latin typeface="+mn-lt"/>
                <a:ea typeface="+mn-ea"/>
                <a:cs typeface="+mn-cs"/>
              </a:rPr>
              <a:t>services are available from a competitive marketplace of 20 HSCN compliant suppliers providing demonstrably best value for money connectivity - their pricing is in line with or cheaper than the equivalent non-HSCN commercial grade internet or private network connectivity</a:t>
            </a:r>
          </a:p>
          <a:p>
            <a:pPr marL="171450" indent="-171450">
              <a:buFont typeface="Arial" panose="020B0604020202020204" pitchFamily="34" charset="0"/>
              <a:buChar char="•"/>
            </a:pPr>
            <a:r>
              <a:rPr lang="en-GB" sz="1200" b="0" i="0" u="none" strike="noStrike" kern="1200" dirty="0">
                <a:solidFill>
                  <a:schemeClr val="tx1"/>
                </a:solidFill>
                <a:effectLst/>
                <a:latin typeface="+mn-lt"/>
                <a:ea typeface="+mn-ea"/>
                <a:cs typeface="+mn-cs"/>
              </a:rPr>
              <a:t>HSCN provides additional security and service management features at no extra cost.</a:t>
            </a:r>
          </a:p>
          <a:p>
            <a:pPr marL="171450" indent="-171450">
              <a:buFont typeface="Arial" panose="020B0604020202020204" pitchFamily="34" charset="0"/>
              <a:buChar char="•"/>
            </a:pPr>
            <a:r>
              <a:rPr lang="en-GB" sz="1200" b="0" i="0" u="none" strike="noStrike" kern="1200" dirty="0">
                <a:solidFill>
                  <a:schemeClr val="tx1"/>
                </a:solidFill>
                <a:effectLst/>
                <a:latin typeface="+mn-lt"/>
                <a:ea typeface="+mn-ea"/>
                <a:cs typeface="+mn-cs"/>
              </a:rPr>
              <a:t>We encourage health and care organisations to obtain appropriately sized connectivity with levels of resilience they need for the services they consume on the Internet, as well as private connectivity from an HSCN compliant supplier. This will ensure they are increasingly able to access systems and services over the internet as those systems move from being delivered over a private network to being delivered the internet and public cloud.</a:t>
            </a:r>
          </a:p>
          <a:p>
            <a:pPr marL="171450" indent="-171450">
              <a:buFont typeface="Arial" panose="020B0604020202020204" pitchFamily="34" charset="0"/>
              <a:buChar char="•"/>
            </a:pPr>
            <a:r>
              <a:rPr lang="en-GB" sz="1200" b="0" i="0" u="none" strike="noStrike" kern="1200" dirty="0">
                <a:solidFill>
                  <a:schemeClr val="tx1"/>
                </a:solidFill>
                <a:effectLst/>
                <a:latin typeface="+mn-lt"/>
                <a:ea typeface="+mn-ea"/>
                <a:cs typeface="+mn-cs"/>
              </a:rPr>
              <a:t>Initially organisations may have a HSCN connection with 70% of its bandwidth allocated to HSCN private access and 30% to the internet. As services like </a:t>
            </a:r>
            <a:r>
              <a:rPr lang="en-GB" sz="1200" b="0" i="0" u="none" strike="noStrike" kern="1200" dirty="0" err="1">
                <a:solidFill>
                  <a:schemeClr val="tx1"/>
                </a:solidFill>
                <a:effectLst/>
                <a:latin typeface="+mn-lt"/>
                <a:ea typeface="+mn-ea"/>
                <a:cs typeface="+mn-cs"/>
              </a:rPr>
              <a:t>NHSmail</a:t>
            </a:r>
            <a:r>
              <a:rPr lang="en-GB" sz="1200" b="0" i="0" u="none" strike="noStrike" kern="1200" dirty="0">
                <a:solidFill>
                  <a:schemeClr val="tx1"/>
                </a:solidFill>
                <a:effectLst/>
                <a:latin typeface="+mn-lt"/>
                <a:ea typeface="+mn-ea"/>
                <a:cs typeface="+mn-cs"/>
              </a:rPr>
              <a:t> switch to exclusive internet access instead of the private network it is likely this will switch to 70% internet and 30% to the private network traffic, which can easily be accommodated by your HSCN provider.</a:t>
            </a:r>
          </a:p>
        </p:txBody>
      </p:sp>
      <p:sp>
        <p:nvSpPr>
          <p:cNvPr id="4" name="Slide Number Placeholder 3"/>
          <p:cNvSpPr>
            <a:spLocks noGrp="1"/>
          </p:cNvSpPr>
          <p:nvPr>
            <p:ph type="sldNum" sz="quarter" idx="5"/>
          </p:nvPr>
        </p:nvSpPr>
        <p:spPr/>
        <p:txBody>
          <a:bodyPr/>
          <a:lstStyle/>
          <a:p>
            <a:fld id="{573BD2BE-0D39-469E-8B13-E83FE0E0A27D}" type="slidenum">
              <a:rPr lang="en-GB" smtClean="0"/>
              <a:t>8</a:t>
            </a:fld>
            <a:endParaRPr lang="en-GB" dirty="0"/>
          </a:p>
        </p:txBody>
      </p:sp>
    </p:spTree>
    <p:extLst>
      <p:ext uri="{BB962C8B-B14F-4D97-AF65-F5344CB8AC3E}">
        <p14:creationId xmlns:p14="http://schemas.microsoft.com/office/powerpoint/2010/main" val="18298980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5"/>
          </p:nvPr>
        </p:nvSpPr>
        <p:spPr/>
        <p:txBody>
          <a:bodyPr/>
          <a:lstStyle/>
          <a:p>
            <a:fld id="{573BD2BE-0D39-469E-8B13-E83FE0E0A27D}" type="slidenum">
              <a:rPr lang="en-GB" smtClean="0"/>
              <a:t>9</a:t>
            </a:fld>
            <a:endParaRPr lang="en-GB" dirty="0"/>
          </a:p>
        </p:txBody>
      </p:sp>
    </p:spTree>
    <p:extLst>
      <p:ext uri="{BB962C8B-B14F-4D97-AF65-F5344CB8AC3E}">
        <p14:creationId xmlns:p14="http://schemas.microsoft.com/office/powerpoint/2010/main" val="426726874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hyperlink" Target="http://www.slideshare.net/hscic" TargetMode="External"/><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2.jpeg"/><Relationship Id="rId5" Type="http://schemas.openxmlformats.org/officeDocument/2006/relationships/image" Target="../media/image5.png"/><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2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836123"/>
            <a:ext cx="9144000" cy="2556164"/>
          </a:xfrm>
          <a:prstGeom prst="rect">
            <a:avLst/>
          </a:prstGeom>
        </p:spPr>
      </p:pic>
      <p:pic>
        <p:nvPicPr>
          <p:cNvPr id="8" name="Picture 7"/>
          <p:cNvPicPr/>
          <p:nvPr userDrawn="1"/>
        </p:nvPicPr>
        <p:blipFill>
          <a:blip r:embed="rId3" cstate="print">
            <a:extLst>
              <a:ext uri="{28A0092B-C50C-407E-A947-70E740481C1C}">
                <a14:useLocalDpi xmlns:a14="http://schemas.microsoft.com/office/drawing/2010/main" val="0"/>
              </a:ext>
            </a:extLst>
          </a:blip>
          <a:stretch>
            <a:fillRect/>
          </a:stretch>
        </p:blipFill>
        <p:spPr>
          <a:xfrm>
            <a:off x="7478211" y="253638"/>
            <a:ext cx="1198245" cy="949960"/>
          </a:xfrm>
          <a:prstGeom prst="rect">
            <a:avLst/>
          </a:prstGeom>
        </p:spPr>
      </p:pic>
      <p:pic>
        <p:nvPicPr>
          <p:cNvPr id="2" name="Picture 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48000" y="4428000"/>
            <a:ext cx="3023318" cy="586741"/>
          </a:xfrm>
          <a:prstGeom prst="rect">
            <a:avLst/>
          </a:prstGeom>
        </p:spPr>
      </p:pic>
      <p:sp>
        <p:nvSpPr>
          <p:cNvPr id="9" name="Text Placeholder 5"/>
          <p:cNvSpPr>
            <a:spLocks noGrp="1"/>
          </p:cNvSpPr>
          <p:nvPr>
            <p:ph type="body" sz="quarter" idx="12" hasCustomPrompt="1"/>
          </p:nvPr>
        </p:nvSpPr>
        <p:spPr>
          <a:xfrm>
            <a:off x="720000" y="684000"/>
            <a:ext cx="6660312" cy="483558"/>
          </a:xfrm>
        </p:spPr>
        <p:txBody>
          <a:bodyPr lIns="0" tIns="0" rIns="0" bIns="0">
            <a:normAutofit/>
          </a:bodyPr>
          <a:lstStyle>
            <a:lvl1pPr marL="0" indent="0">
              <a:spcBef>
                <a:spcPts val="0"/>
              </a:spcBef>
              <a:buNone/>
              <a:defRPr sz="3000" b="1" spc="-40" baseline="0">
                <a:solidFill>
                  <a:schemeClr val="accent1"/>
                </a:solidFill>
                <a:latin typeface="Arial" panose="020B0604020202020204" pitchFamily="34" charset="0"/>
              </a:defRPr>
            </a:lvl1pPr>
          </a:lstStyle>
          <a:p>
            <a:pPr lvl="0"/>
            <a:r>
              <a:rPr lang="en-US" dirty="0"/>
              <a:t>Title heading in 30pt Arial Bold</a:t>
            </a:r>
            <a:endParaRPr lang="en-GB" dirty="0"/>
          </a:p>
        </p:txBody>
      </p:sp>
      <p:sp>
        <p:nvSpPr>
          <p:cNvPr id="10" name="Text Placeholder 9"/>
          <p:cNvSpPr>
            <a:spLocks noGrp="1"/>
          </p:cNvSpPr>
          <p:nvPr>
            <p:ph type="body" sz="quarter" idx="13" hasCustomPrompt="1"/>
          </p:nvPr>
        </p:nvSpPr>
        <p:spPr>
          <a:xfrm>
            <a:off x="720000" y="1188000"/>
            <a:ext cx="6660312" cy="444553"/>
          </a:xfrm>
        </p:spPr>
        <p:txBody>
          <a:bodyPr lIns="0" tIns="0" rIns="0" bIns="0">
            <a:normAutofit/>
          </a:bodyPr>
          <a:lstStyle>
            <a:lvl1pPr marL="0" indent="0">
              <a:buNone/>
              <a:defRPr sz="2100" b="1">
                <a:solidFill>
                  <a:schemeClr val="accent2">
                    <a:lumMod val="75000"/>
                  </a:schemeClr>
                </a:solidFill>
              </a:defRPr>
            </a:lvl1pPr>
          </a:lstStyle>
          <a:p>
            <a:r>
              <a:rPr lang="en-US" dirty="0"/>
              <a:t>Subheading in 21pt Arial Bold</a:t>
            </a:r>
            <a:endParaRPr lang="en-GB" dirty="0"/>
          </a:p>
        </p:txBody>
      </p:sp>
      <p:sp>
        <p:nvSpPr>
          <p:cNvPr id="11" name="Text Placeholder 13"/>
          <p:cNvSpPr>
            <a:spLocks noGrp="1"/>
          </p:cNvSpPr>
          <p:nvPr>
            <p:ph type="body" sz="quarter" idx="14" hasCustomPrompt="1"/>
          </p:nvPr>
        </p:nvSpPr>
        <p:spPr>
          <a:xfrm>
            <a:off x="4644008" y="4500000"/>
            <a:ext cx="3924008" cy="324000"/>
          </a:xfrm>
        </p:spPr>
        <p:txBody>
          <a:bodyPr lIns="0" tIns="0" rIns="0" bIns="0">
            <a:normAutofit/>
          </a:bodyPr>
          <a:lstStyle>
            <a:lvl1pPr marL="0" indent="0" algn="r">
              <a:buNone/>
              <a:defRPr sz="1500" b="1" baseline="0">
                <a:solidFill>
                  <a:schemeClr val="accent6"/>
                </a:solidFill>
              </a:defRPr>
            </a:lvl1pPr>
          </a:lstStyle>
          <a:p>
            <a:pPr lvl="0"/>
            <a:r>
              <a:rPr lang="en-US" dirty="0"/>
              <a:t>Presented by… in 15pt Arial Bold</a:t>
            </a:r>
            <a:endParaRPr lang="en-GB" dirty="0"/>
          </a:p>
        </p:txBody>
      </p:sp>
    </p:spTree>
    <p:extLst>
      <p:ext uri="{BB962C8B-B14F-4D97-AF65-F5344CB8AC3E}">
        <p14:creationId xmlns:p14="http://schemas.microsoft.com/office/powerpoint/2010/main" val="1326722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userDrawn="1"/>
        </p:nvSpPr>
        <p:spPr>
          <a:xfrm>
            <a:off x="0" y="936000"/>
            <a:ext cx="9144000" cy="42075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hasCustomPrompt="1"/>
          </p:nvPr>
        </p:nvSpPr>
        <p:spPr>
          <a:xfrm>
            <a:off x="720000" y="360000"/>
            <a:ext cx="7632000" cy="529568"/>
          </a:xfrm>
        </p:spPr>
        <p:txBody>
          <a:bodyPr lIns="0" tIns="0" rIns="0" bIns="0" anchor="t">
            <a:normAutofit/>
          </a:bodyPr>
          <a:lstStyle>
            <a:lvl1pPr>
              <a:defRPr sz="3000" b="1" spc="-40" baseline="0">
                <a:solidFill>
                  <a:schemeClr val="accent1"/>
                </a:solidFill>
              </a:defRPr>
            </a:lvl1pPr>
          </a:lstStyle>
          <a:p>
            <a:r>
              <a:rPr lang="en-US" dirty="0"/>
              <a:t>Main Heading</a:t>
            </a:r>
            <a:endParaRPr lang="en-GB" dirty="0"/>
          </a:p>
        </p:txBody>
      </p:sp>
      <p:sp>
        <p:nvSpPr>
          <p:cNvPr id="3" name="Content Placeholder 2"/>
          <p:cNvSpPr>
            <a:spLocks noGrp="1"/>
          </p:cNvSpPr>
          <p:nvPr>
            <p:ph idx="1"/>
          </p:nvPr>
        </p:nvSpPr>
        <p:spPr>
          <a:xfrm>
            <a:off x="720000" y="1080000"/>
            <a:ext cx="7704000" cy="3435966"/>
          </a:xfrm>
        </p:spPr>
        <p:txBody>
          <a:bodyPr lIns="0" tIns="0" rIns="0" bIns="0"/>
          <a:lstStyle>
            <a:lvl1pPr>
              <a:defRPr sz="2400">
                <a:solidFill>
                  <a:schemeClr val="accent6"/>
                </a:solidFill>
              </a:defRPr>
            </a:lvl1pPr>
            <a:lvl2pPr>
              <a:defRPr sz="2100">
                <a:solidFill>
                  <a:schemeClr val="accent6"/>
                </a:solidFill>
              </a:defRPr>
            </a:lvl2pPr>
            <a:lvl3pPr marL="1143000" indent="-228600">
              <a:buFont typeface="Wingdings" panose="05000000000000000000" pitchFamily="2" charset="2"/>
              <a:buChar char="§"/>
              <a:defRPr sz="1800">
                <a:solidFill>
                  <a:schemeClr val="accent6"/>
                </a:solidFill>
              </a:defRPr>
            </a:lvl3pPr>
            <a:lvl4pPr>
              <a:defRPr sz="2100"/>
            </a:lvl4pPr>
            <a:lvl5pPr>
              <a:defRPr sz="1750"/>
            </a:lvl5pPr>
          </a:lstStyle>
          <a:p>
            <a:pPr lvl="0"/>
            <a:r>
              <a:rPr lang="en-US"/>
              <a:t>Edit Master text styles</a:t>
            </a:r>
          </a:p>
          <a:p>
            <a:pPr lvl="1"/>
            <a:r>
              <a:rPr lang="en-US"/>
              <a:t>Second level</a:t>
            </a:r>
          </a:p>
          <a:p>
            <a:pPr lvl="2"/>
            <a:r>
              <a:rPr lang="en-US"/>
              <a:t>Third level</a:t>
            </a:r>
          </a:p>
        </p:txBody>
      </p:sp>
      <p:sp>
        <p:nvSpPr>
          <p:cNvPr id="6" name="Slide Number Placeholder 5"/>
          <p:cNvSpPr>
            <a:spLocks noGrp="1"/>
          </p:cNvSpPr>
          <p:nvPr>
            <p:ph type="sldNum" sz="quarter" idx="12"/>
          </p:nvPr>
        </p:nvSpPr>
        <p:spPr>
          <a:xfrm>
            <a:off x="6300192" y="4731990"/>
            <a:ext cx="2133600" cy="273844"/>
          </a:xfrm>
          <a:noFill/>
        </p:spPr>
        <p:txBody>
          <a:bodyPr/>
          <a:lstStyle>
            <a:lvl1pPr>
              <a:defRPr sz="1000">
                <a:solidFill>
                  <a:schemeClr val="accent6"/>
                </a:solidFill>
              </a:defRPr>
            </a:lvl1pPr>
          </a:lstStyle>
          <a:p>
            <a:fld id="{DC12C2CB-C475-442B-84C1-CBFDBCB34DB3}" type="slidenum">
              <a:rPr lang="en-GB" smtClean="0"/>
              <a:pPr/>
              <a:t>‹#›</a:t>
            </a:fld>
            <a:endParaRPr lang="en-GB" dirty="0"/>
          </a:p>
        </p:txBody>
      </p:sp>
    </p:spTree>
    <p:extLst>
      <p:ext uri="{BB962C8B-B14F-4D97-AF65-F5344CB8AC3E}">
        <p14:creationId xmlns:p14="http://schemas.microsoft.com/office/powerpoint/2010/main" val="1918140604"/>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10" name="Rectangle 9"/>
          <p:cNvSpPr/>
          <p:nvPr userDrawn="1"/>
        </p:nvSpPr>
        <p:spPr>
          <a:xfrm>
            <a:off x="0" y="0"/>
            <a:ext cx="9144000" cy="51640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hasCustomPrompt="1"/>
          </p:nvPr>
        </p:nvSpPr>
        <p:spPr>
          <a:xfrm>
            <a:off x="720000" y="699694"/>
            <a:ext cx="6804328" cy="900068"/>
          </a:xfrm>
        </p:spPr>
        <p:txBody>
          <a:bodyPr lIns="0" tIns="0" rIns="0" bIns="0" anchor="t">
            <a:normAutofit/>
          </a:bodyPr>
          <a:lstStyle>
            <a:lvl1pPr>
              <a:defRPr sz="3000" b="1">
                <a:solidFill>
                  <a:schemeClr val="bg1"/>
                </a:solidFill>
              </a:defRPr>
            </a:lvl1pPr>
          </a:lstStyle>
          <a:p>
            <a:r>
              <a:rPr lang="en-US" dirty="0"/>
              <a:t>Main Heading</a:t>
            </a:r>
            <a:endParaRPr lang="en-GB" dirty="0"/>
          </a:p>
        </p:txBody>
      </p:sp>
      <p:sp>
        <p:nvSpPr>
          <p:cNvPr id="11" name="Content Placeholder 2"/>
          <p:cNvSpPr>
            <a:spLocks noGrp="1"/>
          </p:cNvSpPr>
          <p:nvPr>
            <p:ph idx="1"/>
          </p:nvPr>
        </p:nvSpPr>
        <p:spPr>
          <a:xfrm>
            <a:off x="683568" y="4371950"/>
            <a:ext cx="8003232" cy="660663"/>
          </a:xfrm>
        </p:spPr>
        <p:txBody>
          <a:bodyPr lIns="0" tIns="0" rIns="0" bIns="0">
            <a:normAutofit/>
          </a:bodyPr>
          <a:lstStyle>
            <a:lvl1pPr marL="0" indent="0">
              <a:buNone/>
              <a:defRPr sz="2100">
                <a:solidFill>
                  <a:schemeClr val="bg1"/>
                </a:solidFill>
              </a:defRPr>
            </a:lvl1pPr>
            <a:lvl2pPr>
              <a:defRPr sz="2600">
                <a:solidFill>
                  <a:schemeClr val="bg1"/>
                </a:solidFill>
              </a:defRPr>
            </a:lvl2pPr>
            <a:lvl3pPr marL="1143000" indent="-228600">
              <a:buFont typeface="Wingdings" panose="05000000000000000000" pitchFamily="2" charset="2"/>
              <a:buChar char="§"/>
              <a:defRPr sz="2200">
                <a:solidFill>
                  <a:schemeClr val="bg1"/>
                </a:solidFill>
              </a:defRPr>
            </a:lvl3pPr>
            <a:lvl4pPr>
              <a:defRPr sz="2100"/>
            </a:lvl4pPr>
            <a:lvl5pPr>
              <a:defRPr sz="1750"/>
            </a:lvl5pPr>
          </a:lstStyle>
          <a:p>
            <a:pPr lvl="0"/>
            <a:r>
              <a:rPr lang="en-US"/>
              <a:t>Edit Master text styles</a:t>
            </a:r>
          </a:p>
        </p:txBody>
      </p:sp>
      <p:sp>
        <p:nvSpPr>
          <p:cNvPr id="6" name="Slide Number Placeholder 5"/>
          <p:cNvSpPr>
            <a:spLocks noGrp="1"/>
          </p:cNvSpPr>
          <p:nvPr>
            <p:ph type="sldNum" sz="quarter" idx="12"/>
          </p:nvPr>
        </p:nvSpPr>
        <p:spPr>
          <a:xfrm>
            <a:off x="6300192" y="4731990"/>
            <a:ext cx="2133600" cy="273844"/>
          </a:xfrm>
        </p:spPr>
        <p:txBody>
          <a:bodyPr/>
          <a:lstStyle>
            <a:lvl1pPr>
              <a:defRPr sz="1000">
                <a:solidFill>
                  <a:schemeClr val="bg1"/>
                </a:solidFill>
              </a:defRPr>
            </a:lvl1pPr>
          </a:lstStyle>
          <a:p>
            <a:fld id="{4F2E129E-16B7-480B-972E-C025DBFD1D53}" type="slidenum">
              <a:rPr lang="en-GB" smtClean="0"/>
              <a:pPr/>
              <a:t>‹#›</a:t>
            </a:fld>
            <a:endParaRPr lang="en-GB" dirty="0"/>
          </a:p>
        </p:txBody>
      </p:sp>
    </p:spTree>
    <p:extLst>
      <p:ext uri="{BB962C8B-B14F-4D97-AF65-F5344CB8AC3E}">
        <p14:creationId xmlns:p14="http://schemas.microsoft.com/office/powerpoint/2010/main" val="3080355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pic>
        <p:nvPicPr>
          <p:cNvPr id="3" name="Picture 2"/>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flipH="1" flipV="1">
            <a:off x="0" y="762"/>
            <a:ext cx="9144000" cy="5144400"/>
          </a:xfrm>
          <a:prstGeom prst="rect">
            <a:avLst/>
          </a:prstGeom>
        </p:spPr>
      </p:pic>
      <p:sp>
        <p:nvSpPr>
          <p:cNvPr id="10" name="Rectangle 9"/>
          <p:cNvSpPr/>
          <p:nvPr userDrawn="1"/>
        </p:nvSpPr>
        <p:spPr>
          <a:xfrm>
            <a:off x="0" y="3866400"/>
            <a:ext cx="9144000" cy="1296144"/>
          </a:xfrm>
          <a:prstGeom prst="rect">
            <a:avLst/>
          </a:prstGeom>
          <a:solidFill>
            <a:schemeClr val="accent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itle 1"/>
          <p:cNvSpPr>
            <a:spLocks noGrp="1"/>
          </p:cNvSpPr>
          <p:nvPr>
            <p:ph type="title" hasCustomPrompt="1"/>
          </p:nvPr>
        </p:nvSpPr>
        <p:spPr>
          <a:xfrm>
            <a:off x="720000" y="4032000"/>
            <a:ext cx="6804328" cy="900068"/>
          </a:xfrm>
        </p:spPr>
        <p:txBody>
          <a:bodyPr lIns="0" tIns="0" rIns="0" bIns="0" anchor="t">
            <a:normAutofit/>
          </a:bodyPr>
          <a:lstStyle>
            <a:lvl1pPr>
              <a:defRPr sz="3000" b="1">
                <a:solidFill>
                  <a:schemeClr val="bg1"/>
                </a:solidFill>
              </a:defRPr>
            </a:lvl1pPr>
          </a:lstStyle>
          <a:p>
            <a:r>
              <a:rPr lang="en-US" dirty="0"/>
              <a:t>Main Heading</a:t>
            </a:r>
            <a:endParaRPr lang="en-GB" dirty="0"/>
          </a:p>
        </p:txBody>
      </p:sp>
      <p:sp>
        <p:nvSpPr>
          <p:cNvPr id="8" name="Content Placeholder 2"/>
          <p:cNvSpPr>
            <a:spLocks noGrp="1"/>
          </p:cNvSpPr>
          <p:nvPr>
            <p:ph idx="1"/>
          </p:nvPr>
        </p:nvSpPr>
        <p:spPr>
          <a:xfrm>
            <a:off x="720000" y="4515966"/>
            <a:ext cx="6804000" cy="516647"/>
          </a:xfrm>
        </p:spPr>
        <p:txBody>
          <a:bodyPr lIns="0" tIns="0" rIns="0" bIns="0">
            <a:normAutofit/>
          </a:bodyPr>
          <a:lstStyle>
            <a:lvl1pPr marL="0" indent="0">
              <a:buNone/>
              <a:defRPr sz="1800">
                <a:solidFill>
                  <a:schemeClr val="bg1"/>
                </a:solidFill>
              </a:defRPr>
            </a:lvl1pPr>
            <a:lvl2pPr>
              <a:defRPr sz="2600">
                <a:solidFill>
                  <a:schemeClr val="bg1"/>
                </a:solidFill>
              </a:defRPr>
            </a:lvl2pPr>
            <a:lvl3pPr marL="1143000" indent="-228600">
              <a:buFont typeface="Wingdings" panose="05000000000000000000" pitchFamily="2" charset="2"/>
              <a:buChar char="§"/>
              <a:defRPr sz="2200">
                <a:solidFill>
                  <a:schemeClr val="bg1"/>
                </a:solidFill>
              </a:defRPr>
            </a:lvl3pPr>
            <a:lvl4pPr>
              <a:defRPr sz="2100"/>
            </a:lvl4pPr>
            <a:lvl5pPr>
              <a:defRPr sz="1750"/>
            </a:lvl5pPr>
          </a:lstStyle>
          <a:p>
            <a:pPr lvl="0"/>
            <a:r>
              <a:rPr lang="en-US"/>
              <a:t>Edit Master text styles</a:t>
            </a:r>
          </a:p>
        </p:txBody>
      </p:sp>
      <p:sp>
        <p:nvSpPr>
          <p:cNvPr id="11" name="Slide Number Placeholder 5"/>
          <p:cNvSpPr>
            <a:spLocks noGrp="1"/>
          </p:cNvSpPr>
          <p:nvPr>
            <p:ph type="sldNum" sz="quarter" idx="12"/>
          </p:nvPr>
        </p:nvSpPr>
        <p:spPr>
          <a:xfrm>
            <a:off x="6300192" y="4731990"/>
            <a:ext cx="2133600" cy="273844"/>
          </a:xfrm>
        </p:spPr>
        <p:txBody>
          <a:bodyPr/>
          <a:lstStyle>
            <a:lvl1pPr>
              <a:defRPr sz="1000">
                <a:solidFill>
                  <a:schemeClr val="bg1"/>
                </a:solidFill>
              </a:defRPr>
            </a:lvl1pPr>
          </a:lstStyle>
          <a:p>
            <a:fld id="{4F2E129E-16B7-480B-972E-C025DBFD1D53}" type="slidenum">
              <a:rPr lang="en-GB" smtClean="0"/>
              <a:pPr/>
              <a:t>‹#›</a:t>
            </a:fld>
            <a:endParaRPr lang="en-GB" dirty="0"/>
          </a:p>
        </p:txBody>
      </p:sp>
    </p:spTree>
    <p:extLst>
      <p:ext uri="{BB962C8B-B14F-4D97-AF65-F5344CB8AC3E}">
        <p14:creationId xmlns:p14="http://schemas.microsoft.com/office/powerpoint/2010/main" val="34902536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347614"/>
            <a:ext cx="9144000" cy="2556164"/>
          </a:xfrm>
          <a:prstGeom prst="rect">
            <a:avLst/>
          </a:prstGeom>
        </p:spPr>
      </p:pic>
      <p:sp>
        <p:nvSpPr>
          <p:cNvPr id="16" name="Rectangle 15"/>
          <p:cNvSpPr/>
          <p:nvPr userDrawn="1"/>
        </p:nvSpPr>
        <p:spPr>
          <a:xfrm>
            <a:off x="0" y="1347614"/>
            <a:ext cx="9144000" cy="2556163"/>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TextBox 14">
            <a:hlinkClick r:id="rId3"/>
          </p:cNvPr>
          <p:cNvSpPr txBox="1"/>
          <p:nvPr userDrawn="1"/>
        </p:nvSpPr>
        <p:spPr>
          <a:xfrm>
            <a:off x="478397" y="3341091"/>
            <a:ext cx="4669667" cy="369332"/>
          </a:xfrm>
          <a:prstGeom prst="rect">
            <a:avLst/>
          </a:prstGeom>
          <a:noFill/>
        </p:spPr>
        <p:txBody>
          <a:bodyPr wrap="square" rtlCol="0">
            <a:spAutoFit/>
          </a:bodyPr>
          <a:lstStyle/>
          <a:p>
            <a:endParaRPr lang="en-GB" dirty="0"/>
          </a:p>
        </p:txBody>
      </p:sp>
      <p:sp>
        <p:nvSpPr>
          <p:cNvPr id="5" name="TextBox 4"/>
          <p:cNvSpPr txBox="1"/>
          <p:nvPr userDrawn="1"/>
        </p:nvSpPr>
        <p:spPr>
          <a:xfrm>
            <a:off x="755576" y="1398235"/>
            <a:ext cx="6048672" cy="1938992"/>
          </a:xfrm>
          <a:prstGeom prst="rect">
            <a:avLst/>
          </a:prstGeom>
          <a:noFill/>
        </p:spPr>
        <p:txBody>
          <a:bodyPr wrap="square" rtlCol="0">
            <a:spAutoFit/>
          </a:bodyPr>
          <a:lstStyle/>
          <a:p>
            <a:pPr>
              <a:lnSpc>
                <a:spcPts val="3600"/>
              </a:lnSpc>
            </a:pPr>
            <a:r>
              <a:rPr lang="en-GB" sz="2400" b="1" u="none" strike="noStrike" kern="1200" dirty="0">
                <a:solidFill>
                  <a:schemeClr val="accent1"/>
                </a:solidFill>
                <a:effectLst/>
                <a:latin typeface="+mn-lt"/>
                <a:ea typeface="+mn-ea"/>
                <a:cs typeface="+mn-cs"/>
              </a:rPr>
              <a:t>www.digital.nhs.uk</a:t>
            </a:r>
            <a:endParaRPr lang="en-GB" sz="2400" kern="1200" dirty="0">
              <a:solidFill>
                <a:schemeClr val="accent1"/>
              </a:solidFill>
              <a:effectLst/>
              <a:latin typeface="+mn-lt"/>
              <a:ea typeface="+mn-ea"/>
              <a:cs typeface="+mn-cs"/>
            </a:endParaRPr>
          </a:p>
          <a:p>
            <a:pPr marL="0" marR="0" indent="0" algn="l" defTabSz="914400" rtl="0" eaLnBrk="1" fontAlgn="auto" latinLnBrk="0" hangingPunct="1">
              <a:lnSpc>
                <a:spcPts val="3600"/>
              </a:lnSpc>
              <a:spcBef>
                <a:spcPts val="0"/>
              </a:spcBef>
              <a:spcAft>
                <a:spcPts val="0"/>
              </a:spcAft>
              <a:buClrTx/>
              <a:buSzTx/>
              <a:buFontTx/>
              <a:buNone/>
              <a:tabLst/>
              <a:defRPr/>
            </a:pPr>
            <a:r>
              <a:rPr lang="en-GB" sz="2400" kern="1200" dirty="0">
                <a:solidFill>
                  <a:schemeClr val="accent1"/>
                </a:solidFill>
                <a:effectLst/>
                <a:latin typeface="+mn-lt"/>
                <a:ea typeface="+mn-ea"/>
                <a:cs typeface="+mn-cs"/>
              </a:rPr>
              <a:t>     </a:t>
            </a:r>
            <a:r>
              <a:rPr lang="en-GB" sz="2400" b="1" kern="1200" dirty="0">
                <a:solidFill>
                  <a:schemeClr val="accent1"/>
                </a:solidFill>
                <a:effectLst/>
                <a:latin typeface="+mn-lt"/>
                <a:ea typeface="+mn-ea"/>
                <a:cs typeface="+mn-cs"/>
              </a:rPr>
              <a:t>@nhsdigital</a:t>
            </a:r>
          </a:p>
          <a:p>
            <a:pPr>
              <a:lnSpc>
                <a:spcPts val="3600"/>
              </a:lnSpc>
            </a:pPr>
            <a:r>
              <a:rPr lang="en-GB" sz="2400" b="1" kern="1200" dirty="0">
                <a:solidFill>
                  <a:schemeClr val="accent1"/>
                </a:solidFill>
                <a:effectLst/>
                <a:latin typeface="+mn-lt"/>
                <a:ea typeface="+mn-ea"/>
                <a:cs typeface="+mn-cs"/>
              </a:rPr>
              <a:t>enquiries@nhsdigital.nhs.uk</a:t>
            </a:r>
          </a:p>
          <a:p>
            <a:pPr>
              <a:lnSpc>
                <a:spcPts val="3600"/>
              </a:lnSpc>
            </a:pPr>
            <a:r>
              <a:rPr lang="en-GB" sz="2400" b="1" kern="1200" dirty="0">
                <a:solidFill>
                  <a:schemeClr val="accent1"/>
                </a:solidFill>
                <a:effectLst/>
                <a:latin typeface="+mn-lt"/>
                <a:ea typeface="+mn-ea"/>
                <a:cs typeface="+mn-cs"/>
              </a:rPr>
              <a:t>0300 303</a:t>
            </a:r>
            <a:r>
              <a:rPr lang="en-GB" sz="2400" b="1" kern="1200" baseline="0" dirty="0">
                <a:solidFill>
                  <a:schemeClr val="accent1"/>
                </a:solidFill>
                <a:effectLst/>
                <a:latin typeface="+mn-lt"/>
                <a:ea typeface="+mn-ea"/>
                <a:cs typeface="+mn-cs"/>
              </a:rPr>
              <a:t> 5678</a:t>
            </a:r>
            <a:endParaRPr lang="en-GB" sz="2400" kern="1200" dirty="0">
              <a:solidFill>
                <a:schemeClr val="accent1"/>
              </a:solidFill>
              <a:effectLst/>
              <a:latin typeface="+mn-lt"/>
              <a:ea typeface="+mn-ea"/>
              <a:cs typeface="+mn-cs"/>
            </a:endParaRPr>
          </a:p>
        </p:txBody>
      </p:sp>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55576" y="4235542"/>
            <a:ext cx="3671171" cy="712472"/>
          </a:xfrm>
          <a:prstGeom prst="rect">
            <a:avLst/>
          </a:prstGeom>
        </p:spPr>
      </p:pic>
      <p:pic>
        <p:nvPicPr>
          <p:cNvPr id="8" name="Picture 7"/>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71925" y="1968019"/>
            <a:ext cx="387707" cy="387707"/>
          </a:xfrm>
          <a:prstGeom prst="rect">
            <a:avLst/>
          </a:prstGeom>
        </p:spPr>
      </p:pic>
      <p:pic>
        <p:nvPicPr>
          <p:cNvPr id="17" name="Picture 16"/>
          <p:cNvPicPr/>
          <p:nvPr userDrawn="1"/>
        </p:nvPicPr>
        <p:blipFill>
          <a:blip r:embed="rId6" cstate="print">
            <a:extLst>
              <a:ext uri="{28A0092B-C50C-407E-A947-70E740481C1C}">
                <a14:useLocalDpi xmlns:a14="http://schemas.microsoft.com/office/drawing/2010/main" val="0"/>
              </a:ext>
            </a:extLst>
          </a:blip>
          <a:stretch>
            <a:fillRect/>
          </a:stretch>
        </p:blipFill>
        <p:spPr>
          <a:xfrm>
            <a:off x="7478211" y="253638"/>
            <a:ext cx="1198245" cy="949960"/>
          </a:xfrm>
          <a:prstGeom prst="rect">
            <a:avLst/>
          </a:prstGeom>
        </p:spPr>
      </p:pic>
    </p:spTree>
    <p:extLst>
      <p:ext uri="{BB962C8B-B14F-4D97-AF65-F5344CB8AC3E}">
        <p14:creationId xmlns:p14="http://schemas.microsoft.com/office/powerpoint/2010/main" val="20743140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1F9D6EA-53C1-4056-A5B8-5AF66D913895}" type="datetime1">
              <a:rPr lang="en-GB" smtClean="0"/>
              <a:t>10/05/2019</a:t>
            </a:fld>
            <a:endParaRPr lang="en-GB" dirty="0"/>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a:t>Click to edit master footer style</a:t>
            </a: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4F2E129E-16B7-480B-972E-C025DBFD1D53}" type="slidenum">
              <a:rPr lang="en-GB" smtClean="0"/>
              <a:t>‹#›</a:t>
            </a:fld>
            <a:endParaRPr lang="en-GB" dirty="0"/>
          </a:p>
        </p:txBody>
      </p:sp>
    </p:spTree>
    <p:extLst>
      <p:ext uri="{BB962C8B-B14F-4D97-AF65-F5344CB8AC3E}">
        <p14:creationId xmlns:p14="http://schemas.microsoft.com/office/powerpoint/2010/main" val="554456388"/>
      </p:ext>
    </p:extLst>
  </p:cSld>
  <p:clrMap bg1="lt1" tx1="dk1" bg2="lt2" tx2="dk2" accent1="accent1" accent2="accent2" accent3="accent3" accent4="accent4" accent5="accent5" accent6="accent6" hlink="hlink" folHlink="folHlink"/>
  <p:sldLayoutIdLst>
    <p:sldLayoutId id="2147483686" r:id="rId1"/>
    <p:sldLayoutId id="2147483662" r:id="rId2"/>
    <p:sldLayoutId id="2147483687" r:id="rId3"/>
    <p:sldLayoutId id="2147483689" r:id="rId4"/>
    <p:sldLayoutId id="2147483681" r:id="rId5"/>
  </p:sldLayoutIdLst>
  <p:hf sldNum="0" hdr="0" dt="0"/>
  <p:txStyles>
    <p:titleStyle>
      <a:lvl1pPr algn="l" defTabSz="914400" rtl="0" eaLnBrk="1" latinLnBrk="0" hangingPunct="1">
        <a:spcBef>
          <a:spcPct val="0"/>
        </a:spcBef>
        <a:buNone/>
        <a:defRPr sz="3000" b="1"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accent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100" kern="1200">
          <a:solidFill>
            <a:schemeClr val="accent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accent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accent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accent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mailto:internetfirstenquiries@nhs.net"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gov.uk/government/publications/the-future-of-healthcare-our-vision-for-digital-data-and-technology-in-health-and-care/the-future-of-healthcare-our-vision-for-digital-data-and-technology-in-health-and-care"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digital.nhs.uk/services/health-and-social-care-network/hscn-news-and-events"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2"/>
          </p:nvPr>
        </p:nvSpPr>
        <p:spPr/>
        <p:txBody>
          <a:bodyPr>
            <a:normAutofit/>
          </a:bodyPr>
          <a:lstStyle/>
          <a:p>
            <a:r>
              <a:rPr lang="en-GB" dirty="0"/>
              <a:t>Internet First </a:t>
            </a:r>
          </a:p>
        </p:txBody>
      </p:sp>
      <p:sp>
        <p:nvSpPr>
          <p:cNvPr id="4" name="Text Placeholder 1">
            <a:extLst>
              <a:ext uri="{FF2B5EF4-FFF2-40B4-BE49-F238E27FC236}">
                <a16:creationId xmlns:a16="http://schemas.microsoft.com/office/drawing/2014/main" xmlns="" id="{3423C8F5-1D9F-40E9-9A71-7560580C28EC}"/>
              </a:ext>
            </a:extLst>
          </p:cNvPr>
          <p:cNvSpPr>
            <a:spLocks noGrp="1"/>
          </p:cNvSpPr>
          <p:nvPr>
            <p:ph type="body" sz="quarter" idx="14"/>
          </p:nvPr>
        </p:nvSpPr>
        <p:spPr>
          <a:xfrm>
            <a:off x="4644008" y="4500000"/>
            <a:ext cx="3924008" cy="504000"/>
          </a:xfrm>
        </p:spPr>
        <p:txBody>
          <a:bodyPr>
            <a:normAutofit fontScale="70000" lnSpcReduction="20000"/>
          </a:bodyPr>
          <a:lstStyle/>
          <a:p>
            <a:r>
              <a:rPr lang="en-GB" dirty="0"/>
              <a:t>presented by</a:t>
            </a:r>
          </a:p>
          <a:p>
            <a:r>
              <a:rPr lang="en-GB" dirty="0"/>
              <a:t>Gill Foley </a:t>
            </a:r>
          </a:p>
          <a:p>
            <a:r>
              <a:rPr lang="en-GB" dirty="0"/>
              <a:t>Engagement Lead </a:t>
            </a:r>
          </a:p>
          <a:p>
            <a:endParaRPr lang="en-GB" dirty="0"/>
          </a:p>
        </p:txBody>
      </p:sp>
    </p:spTree>
    <p:extLst>
      <p:ext uri="{BB962C8B-B14F-4D97-AF65-F5344CB8AC3E}">
        <p14:creationId xmlns:p14="http://schemas.microsoft.com/office/powerpoint/2010/main" val="35820260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DAB6986-5DD8-469C-91D2-DE743F25B59D}"/>
              </a:ext>
            </a:extLst>
          </p:cNvPr>
          <p:cNvSpPr>
            <a:spLocks noGrp="1"/>
          </p:cNvSpPr>
          <p:nvPr>
            <p:ph type="title"/>
          </p:nvPr>
        </p:nvSpPr>
        <p:spPr/>
        <p:txBody>
          <a:bodyPr/>
          <a:lstStyle/>
          <a:p>
            <a:r>
              <a:rPr lang="en-GB" dirty="0"/>
              <a:t>Internet First key points to notes</a:t>
            </a:r>
          </a:p>
        </p:txBody>
      </p:sp>
      <p:sp>
        <p:nvSpPr>
          <p:cNvPr id="3" name="Content Placeholder 2">
            <a:extLst>
              <a:ext uri="{FF2B5EF4-FFF2-40B4-BE49-F238E27FC236}">
                <a16:creationId xmlns:a16="http://schemas.microsoft.com/office/drawing/2014/main" xmlns="" id="{D939E4EE-C2FD-4DCB-9B0D-BFF2F712C356}"/>
              </a:ext>
            </a:extLst>
          </p:cNvPr>
          <p:cNvSpPr>
            <a:spLocks noGrp="1"/>
          </p:cNvSpPr>
          <p:nvPr>
            <p:ph idx="1"/>
          </p:nvPr>
        </p:nvSpPr>
        <p:spPr/>
        <p:txBody>
          <a:bodyPr>
            <a:normAutofit/>
          </a:bodyPr>
          <a:lstStyle/>
          <a:p>
            <a:r>
              <a:rPr lang="en-GB" dirty="0" err="1"/>
              <a:t>SoS</a:t>
            </a:r>
            <a:r>
              <a:rPr lang="en-GB" dirty="0"/>
              <a:t> vision to make health and social care digital services to be internet facing by March 2021</a:t>
            </a:r>
          </a:p>
          <a:p>
            <a:r>
              <a:rPr lang="en-GB" dirty="0"/>
              <a:t>NHS Digital remediating the national systems by March 2010</a:t>
            </a:r>
          </a:p>
          <a:p>
            <a:r>
              <a:rPr lang="en-GB" dirty="0"/>
              <a:t>Internet First Policy &amp; Guidance – Survey (May/June)</a:t>
            </a:r>
          </a:p>
          <a:p>
            <a:r>
              <a:rPr lang="en-GB" dirty="0"/>
              <a:t>Network Operating Model – Consultation (June/July)</a:t>
            </a:r>
          </a:p>
          <a:p>
            <a:pPr marL="0" indent="0">
              <a:buNone/>
            </a:pPr>
            <a:endParaRPr lang="en-GB" dirty="0"/>
          </a:p>
          <a:p>
            <a:pPr marL="0" indent="0" algn="ctr">
              <a:buNone/>
            </a:pPr>
            <a:r>
              <a:rPr lang="en-GB" b="1" dirty="0"/>
              <a:t>Your feedback is vital</a:t>
            </a:r>
          </a:p>
        </p:txBody>
      </p:sp>
      <p:sp>
        <p:nvSpPr>
          <p:cNvPr id="4" name="Slide Number Placeholder 3">
            <a:extLst>
              <a:ext uri="{FF2B5EF4-FFF2-40B4-BE49-F238E27FC236}">
                <a16:creationId xmlns:a16="http://schemas.microsoft.com/office/drawing/2014/main" xmlns="" id="{77A12594-A19F-409F-8AEA-AC4AF5E17585}"/>
              </a:ext>
            </a:extLst>
          </p:cNvPr>
          <p:cNvSpPr>
            <a:spLocks noGrp="1"/>
          </p:cNvSpPr>
          <p:nvPr>
            <p:ph type="sldNum" sz="quarter" idx="12"/>
          </p:nvPr>
        </p:nvSpPr>
        <p:spPr/>
        <p:txBody>
          <a:bodyPr/>
          <a:lstStyle/>
          <a:p>
            <a:fld id="{DC12C2CB-C475-442B-84C1-CBFDBCB34DB3}" type="slidenum">
              <a:rPr lang="en-GB" smtClean="0"/>
              <a:pPr/>
              <a:t>10</a:t>
            </a:fld>
            <a:endParaRPr lang="en-GB" dirty="0"/>
          </a:p>
        </p:txBody>
      </p:sp>
    </p:spTree>
    <p:extLst>
      <p:ext uri="{BB962C8B-B14F-4D97-AF65-F5344CB8AC3E}">
        <p14:creationId xmlns:p14="http://schemas.microsoft.com/office/powerpoint/2010/main" val="16819006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921971B-7DD9-4034-8AEC-35562F235697}"/>
              </a:ext>
            </a:extLst>
          </p:cNvPr>
          <p:cNvSpPr>
            <a:spLocks noGrp="1"/>
          </p:cNvSpPr>
          <p:nvPr>
            <p:ph type="title"/>
          </p:nvPr>
        </p:nvSpPr>
        <p:spPr/>
        <p:txBody>
          <a:bodyPr/>
          <a:lstStyle/>
          <a:p>
            <a:r>
              <a:rPr lang="en-GB" dirty="0"/>
              <a:t>Contact us</a:t>
            </a:r>
          </a:p>
        </p:txBody>
      </p:sp>
      <p:sp>
        <p:nvSpPr>
          <p:cNvPr id="3" name="Content Placeholder 2">
            <a:extLst>
              <a:ext uri="{FF2B5EF4-FFF2-40B4-BE49-F238E27FC236}">
                <a16:creationId xmlns:a16="http://schemas.microsoft.com/office/drawing/2014/main" xmlns="" id="{85C6B835-6845-4FB8-8A4A-DEAD201CD4BB}"/>
              </a:ext>
            </a:extLst>
          </p:cNvPr>
          <p:cNvSpPr>
            <a:spLocks noGrp="1"/>
          </p:cNvSpPr>
          <p:nvPr>
            <p:ph idx="1"/>
          </p:nvPr>
        </p:nvSpPr>
        <p:spPr/>
        <p:txBody>
          <a:bodyPr/>
          <a:lstStyle/>
          <a:p>
            <a:r>
              <a:rPr lang="en-GB" dirty="0"/>
              <a:t>If you wish to be added to the Internet First mailing list or have any questions please email:</a:t>
            </a:r>
          </a:p>
          <a:p>
            <a:endParaRPr lang="en-GB" dirty="0"/>
          </a:p>
          <a:p>
            <a:pPr marL="0" indent="0" algn="ctr">
              <a:buNone/>
            </a:pPr>
            <a:r>
              <a:rPr lang="en-US" b="1" u="sng" dirty="0">
                <a:hlinkClick r:id="rId2"/>
              </a:rPr>
              <a:t>internetfirstenquiries@nhs.net</a:t>
            </a:r>
            <a:endParaRPr lang="en-GB" b="1" dirty="0"/>
          </a:p>
        </p:txBody>
      </p:sp>
      <p:sp>
        <p:nvSpPr>
          <p:cNvPr id="4" name="Slide Number Placeholder 3">
            <a:extLst>
              <a:ext uri="{FF2B5EF4-FFF2-40B4-BE49-F238E27FC236}">
                <a16:creationId xmlns:a16="http://schemas.microsoft.com/office/drawing/2014/main" xmlns="" id="{6277AA92-AD8F-43FB-B0E1-6B4FEB1B60C0}"/>
              </a:ext>
            </a:extLst>
          </p:cNvPr>
          <p:cNvSpPr>
            <a:spLocks noGrp="1"/>
          </p:cNvSpPr>
          <p:nvPr>
            <p:ph type="sldNum" sz="quarter" idx="12"/>
          </p:nvPr>
        </p:nvSpPr>
        <p:spPr/>
        <p:txBody>
          <a:bodyPr/>
          <a:lstStyle/>
          <a:p>
            <a:fld id="{DC12C2CB-C475-442B-84C1-CBFDBCB34DB3}" type="slidenum">
              <a:rPr lang="en-GB" smtClean="0"/>
              <a:pPr/>
              <a:t>11</a:t>
            </a:fld>
            <a:endParaRPr lang="en-GB" dirty="0"/>
          </a:p>
        </p:txBody>
      </p:sp>
    </p:spTree>
    <p:extLst>
      <p:ext uri="{BB962C8B-B14F-4D97-AF65-F5344CB8AC3E}">
        <p14:creationId xmlns:p14="http://schemas.microsoft.com/office/powerpoint/2010/main" val="40407160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r>
              <a:rPr lang="en-GB" dirty="0"/>
              <a:t>To inform and assure the delivery of trusted digital services to make health and care better</a:t>
            </a:r>
          </a:p>
        </p:txBody>
      </p:sp>
      <p:pic>
        <p:nvPicPr>
          <p:cNvPr id="8" name="Picture 7">
            <a:extLst>
              <a:ext uri="{FF2B5EF4-FFF2-40B4-BE49-F238E27FC236}">
                <a16:creationId xmlns:a16="http://schemas.microsoft.com/office/drawing/2014/main" xmlns="" id="{522B3363-FB42-45B1-9F00-1E33E8710E2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90750" y="1185862"/>
            <a:ext cx="4762500" cy="2771775"/>
          </a:xfrm>
          <a:prstGeom prst="rect">
            <a:avLst/>
          </a:prstGeom>
        </p:spPr>
      </p:pic>
    </p:spTree>
    <p:extLst>
      <p:ext uri="{BB962C8B-B14F-4D97-AF65-F5344CB8AC3E}">
        <p14:creationId xmlns:p14="http://schemas.microsoft.com/office/powerpoint/2010/main" val="25816267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35027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0BC6A8A-AD80-4FC5-B0C5-F6127C6A168D}"/>
              </a:ext>
            </a:extLst>
          </p:cNvPr>
          <p:cNvSpPr>
            <a:spLocks noGrp="1"/>
          </p:cNvSpPr>
          <p:nvPr>
            <p:ph type="title"/>
          </p:nvPr>
        </p:nvSpPr>
        <p:spPr/>
        <p:txBody>
          <a:bodyPr/>
          <a:lstStyle/>
          <a:p>
            <a:r>
              <a:rPr lang="en-GB" dirty="0"/>
              <a:t>Agenda</a:t>
            </a:r>
          </a:p>
        </p:txBody>
      </p:sp>
      <p:sp>
        <p:nvSpPr>
          <p:cNvPr id="3" name="Content Placeholder 2">
            <a:extLst>
              <a:ext uri="{FF2B5EF4-FFF2-40B4-BE49-F238E27FC236}">
                <a16:creationId xmlns:a16="http://schemas.microsoft.com/office/drawing/2014/main" xmlns="" id="{BF0982AC-CE4F-4698-921D-FD6003E83339}"/>
              </a:ext>
            </a:extLst>
          </p:cNvPr>
          <p:cNvSpPr>
            <a:spLocks noGrp="1"/>
          </p:cNvSpPr>
          <p:nvPr>
            <p:ph idx="1"/>
          </p:nvPr>
        </p:nvSpPr>
        <p:spPr>
          <a:xfrm>
            <a:off x="720000" y="915566"/>
            <a:ext cx="7704000" cy="3960440"/>
          </a:xfrm>
        </p:spPr>
        <p:txBody>
          <a:bodyPr>
            <a:normAutofit/>
          </a:bodyPr>
          <a:lstStyle/>
          <a:p>
            <a:endParaRPr lang="en-GB" dirty="0"/>
          </a:p>
          <a:p>
            <a:r>
              <a:rPr lang="en-GB" b="1" dirty="0"/>
              <a:t>What’s Internet First?</a:t>
            </a:r>
          </a:p>
          <a:p>
            <a:endParaRPr lang="en-GB" sz="1400" b="1" dirty="0"/>
          </a:p>
          <a:p>
            <a:r>
              <a:rPr lang="en-GB" b="1" dirty="0"/>
              <a:t>What’s NHS Digital’s role in supporting Internet First?</a:t>
            </a:r>
          </a:p>
          <a:p>
            <a:endParaRPr lang="en-GB" sz="1400" b="1" dirty="0"/>
          </a:p>
          <a:p>
            <a:r>
              <a:rPr lang="en-GB" b="1" dirty="0"/>
              <a:t>Where does HSCN fit in?</a:t>
            </a:r>
          </a:p>
          <a:p>
            <a:endParaRPr lang="en-GB" sz="1400" b="1" dirty="0"/>
          </a:p>
          <a:p>
            <a:r>
              <a:rPr lang="en-GB" b="1" dirty="0"/>
              <a:t>Internet First roadmap</a:t>
            </a:r>
          </a:p>
          <a:p>
            <a:pPr lvl="1"/>
            <a:endParaRPr lang="en-GB" dirty="0"/>
          </a:p>
          <a:p>
            <a:pPr lvl="2"/>
            <a:endParaRPr lang="en-GB" dirty="0"/>
          </a:p>
          <a:p>
            <a:pPr lvl="2"/>
            <a:endParaRPr lang="en-GB" dirty="0"/>
          </a:p>
          <a:p>
            <a:pPr lvl="2"/>
            <a:endParaRPr lang="en-GB" dirty="0"/>
          </a:p>
        </p:txBody>
      </p:sp>
      <p:sp>
        <p:nvSpPr>
          <p:cNvPr id="4" name="Slide Number Placeholder 3">
            <a:extLst>
              <a:ext uri="{FF2B5EF4-FFF2-40B4-BE49-F238E27FC236}">
                <a16:creationId xmlns:a16="http://schemas.microsoft.com/office/drawing/2014/main" xmlns="" id="{9E7A9180-A847-4EDC-8A6D-2C780E52E4C4}"/>
              </a:ext>
            </a:extLst>
          </p:cNvPr>
          <p:cNvSpPr>
            <a:spLocks noGrp="1"/>
          </p:cNvSpPr>
          <p:nvPr>
            <p:ph type="sldNum" sz="quarter" idx="12"/>
          </p:nvPr>
        </p:nvSpPr>
        <p:spPr/>
        <p:txBody>
          <a:bodyPr/>
          <a:lstStyle/>
          <a:p>
            <a:fld id="{DC12C2CB-C475-442B-84C1-CBFDBCB34DB3}" type="slidenum">
              <a:rPr lang="en-GB" smtClean="0"/>
              <a:pPr/>
              <a:t>2</a:t>
            </a:fld>
            <a:endParaRPr lang="en-GB" dirty="0"/>
          </a:p>
        </p:txBody>
      </p:sp>
    </p:spTree>
    <p:extLst>
      <p:ext uri="{BB962C8B-B14F-4D97-AF65-F5344CB8AC3E}">
        <p14:creationId xmlns:p14="http://schemas.microsoft.com/office/powerpoint/2010/main" val="3353386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7E41AD7-9E0D-4711-89B1-84F8F62DC2A9}"/>
              </a:ext>
            </a:extLst>
          </p:cNvPr>
          <p:cNvSpPr>
            <a:spLocks noGrp="1"/>
          </p:cNvSpPr>
          <p:nvPr>
            <p:ph type="title"/>
          </p:nvPr>
        </p:nvSpPr>
        <p:spPr/>
        <p:txBody>
          <a:bodyPr/>
          <a:lstStyle/>
          <a:p>
            <a:r>
              <a:rPr lang="en-GB" dirty="0"/>
              <a:t>What’s Internet First?</a:t>
            </a:r>
          </a:p>
        </p:txBody>
      </p:sp>
      <p:sp>
        <p:nvSpPr>
          <p:cNvPr id="4" name="Slide Number Placeholder 3">
            <a:extLst>
              <a:ext uri="{FF2B5EF4-FFF2-40B4-BE49-F238E27FC236}">
                <a16:creationId xmlns:a16="http://schemas.microsoft.com/office/drawing/2014/main" xmlns="" id="{0B4F9C32-A9B7-407F-A301-C799D2AB4634}"/>
              </a:ext>
            </a:extLst>
          </p:cNvPr>
          <p:cNvSpPr>
            <a:spLocks noGrp="1"/>
          </p:cNvSpPr>
          <p:nvPr>
            <p:ph type="sldNum" sz="quarter" idx="12"/>
          </p:nvPr>
        </p:nvSpPr>
        <p:spPr/>
        <p:txBody>
          <a:bodyPr/>
          <a:lstStyle/>
          <a:p>
            <a:fld id="{DC12C2CB-C475-442B-84C1-CBFDBCB34DB3}" type="slidenum">
              <a:rPr lang="en-GB" smtClean="0"/>
              <a:pPr/>
              <a:t>3</a:t>
            </a:fld>
            <a:endParaRPr lang="en-GB" dirty="0"/>
          </a:p>
        </p:txBody>
      </p:sp>
      <p:sp>
        <p:nvSpPr>
          <p:cNvPr id="6" name="Content Placeholder 5">
            <a:extLst>
              <a:ext uri="{FF2B5EF4-FFF2-40B4-BE49-F238E27FC236}">
                <a16:creationId xmlns:a16="http://schemas.microsoft.com/office/drawing/2014/main" xmlns="" id="{5AE9F199-069C-4815-8718-D8F380262E4D}"/>
              </a:ext>
            </a:extLst>
          </p:cNvPr>
          <p:cNvSpPr>
            <a:spLocks noGrp="1"/>
          </p:cNvSpPr>
          <p:nvPr>
            <p:ph idx="1"/>
          </p:nvPr>
        </p:nvSpPr>
        <p:spPr>
          <a:xfrm>
            <a:off x="720000" y="1080000"/>
            <a:ext cx="7704000" cy="3925834"/>
          </a:xfrm>
        </p:spPr>
        <p:txBody>
          <a:bodyPr>
            <a:normAutofit/>
          </a:bodyPr>
          <a:lstStyle/>
          <a:p>
            <a:pPr marL="0" indent="0" fontAlgn="base">
              <a:buNone/>
            </a:pPr>
            <a:r>
              <a:rPr lang="en-GB" dirty="0"/>
              <a:t>Internet First supports the government strategy of moving digital services to being securely accessible over the internet</a:t>
            </a:r>
            <a:r>
              <a:rPr lang="en-GB" sz="2900" dirty="0"/>
              <a:t> </a:t>
            </a:r>
          </a:p>
          <a:p>
            <a:pPr lvl="1" fontAlgn="base"/>
            <a:endParaRPr lang="en-GB" sz="1100" dirty="0"/>
          </a:p>
          <a:p>
            <a:pPr lvl="1" fontAlgn="base"/>
            <a:r>
              <a:rPr lang="en-GB" sz="2000" dirty="0"/>
              <a:t>UK Government Cloud First Policy 2013</a:t>
            </a:r>
          </a:p>
          <a:p>
            <a:pPr lvl="1" fontAlgn="base"/>
            <a:r>
              <a:rPr lang="en-GB" sz="2000" dirty="0"/>
              <a:t>Government Transformation Strategy 2017</a:t>
            </a:r>
          </a:p>
          <a:p>
            <a:pPr lvl="1" fontAlgn="base"/>
            <a:r>
              <a:rPr lang="en-GB" sz="2000" dirty="0">
                <a:hlinkClick r:id="rId3"/>
              </a:rPr>
              <a:t>Vision for digital, data and technology in health and social care 2018</a:t>
            </a:r>
            <a:endParaRPr lang="en-GB" sz="2000" dirty="0"/>
          </a:p>
          <a:p>
            <a:pPr lvl="1" fontAlgn="base"/>
            <a:r>
              <a:rPr lang="en-GB" sz="2000" dirty="0"/>
              <a:t>NHS Long Term Plan 2019</a:t>
            </a:r>
            <a:r>
              <a:rPr lang="en-GB" sz="2600" dirty="0"/>
              <a:t>	</a:t>
            </a:r>
          </a:p>
          <a:p>
            <a:pPr marL="0" indent="0" fontAlgn="base">
              <a:buNone/>
            </a:pPr>
            <a:endParaRPr lang="en-GB" sz="2700" dirty="0"/>
          </a:p>
        </p:txBody>
      </p:sp>
    </p:spTree>
    <p:extLst>
      <p:ext uri="{BB962C8B-B14F-4D97-AF65-F5344CB8AC3E}">
        <p14:creationId xmlns:p14="http://schemas.microsoft.com/office/powerpoint/2010/main" val="3387948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EAED22-7483-41EA-9A54-6330C36A2D35}"/>
              </a:ext>
            </a:extLst>
          </p:cNvPr>
          <p:cNvSpPr>
            <a:spLocks noGrp="1"/>
          </p:cNvSpPr>
          <p:nvPr>
            <p:ph type="title"/>
          </p:nvPr>
        </p:nvSpPr>
        <p:spPr/>
        <p:txBody>
          <a:bodyPr/>
          <a:lstStyle/>
          <a:p>
            <a:r>
              <a:rPr lang="en-GB" dirty="0"/>
              <a:t>Internet First Strategic Principle</a:t>
            </a:r>
          </a:p>
        </p:txBody>
      </p:sp>
      <p:sp>
        <p:nvSpPr>
          <p:cNvPr id="3" name="Content Placeholder 2">
            <a:extLst>
              <a:ext uri="{FF2B5EF4-FFF2-40B4-BE49-F238E27FC236}">
                <a16:creationId xmlns:a16="http://schemas.microsoft.com/office/drawing/2014/main" xmlns="" id="{97E8642E-EBDC-4703-8EA5-312B7BD05E42}"/>
              </a:ext>
            </a:extLst>
          </p:cNvPr>
          <p:cNvSpPr>
            <a:spLocks noGrp="1"/>
          </p:cNvSpPr>
          <p:nvPr>
            <p:ph idx="1"/>
          </p:nvPr>
        </p:nvSpPr>
        <p:spPr>
          <a:xfrm>
            <a:off x="720000" y="987574"/>
            <a:ext cx="7704000" cy="3435966"/>
          </a:xfrm>
        </p:spPr>
        <p:txBody>
          <a:bodyPr>
            <a:normAutofit/>
          </a:bodyPr>
          <a:lstStyle/>
          <a:p>
            <a:r>
              <a:rPr lang="en-GB" sz="1600" dirty="0"/>
              <a:t>By default, health and social care digital services must be externally accessible over the internet, including application interfaces for authentication, application access, file and batch upload or messaging</a:t>
            </a:r>
          </a:p>
          <a:p>
            <a:r>
              <a:rPr lang="en-GB" sz="1600" dirty="0"/>
              <a:t>Existing health and social care digital services exclusive to the Transition Network or HSCN must transition to be accessible over publicly addressable Internet. </a:t>
            </a:r>
          </a:p>
          <a:p>
            <a:pPr marL="0" indent="0">
              <a:buNone/>
            </a:pPr>
            <a:endParaRPr lang="en-GB" sz="2800" dirty="0"/>
          </a:p>
        </p:txBody>
      </p:sp>
      <p:grpSp>
        <p:nvGrpSpPr>
          <p:cNvPr id="91" name="Group 90">
            <a:extLst>
              <a:ext uri="{FF2B5EF4-FFF2-40B4-BE49-F238E27FC236}">
                <a16:creationId xmlns:a16="http://schemas.microsoft.com/office/drawing/2014/main" xmlns="" id="{AB3D3ED3-D28D-4575-8491-C87AB97DE352}"/>
              </a:ext>
            </a:extLst>
          </p:cNvPr>
          <p:cNvGrpSpPr/>
          <p:nvPr/>
        </p:nvGrpSpPr>
        <p:grpSpPr>
          <a:xfrm>
            <a:off x="5248966" y="2285622"/>
            <a:ext cx="3139458" cy="2736304"/>
            <a:chOff x="3885002" y="825149"/>
            <a:chExt cx="3899979" cy="4051532"/>
          </a:xfrm>
        </p:grpSpPr>
        <p:sp>
          <p:nvSpPr>
            <p:cNvPr id="92" name="Oval 91">
              <a:extLst>
                <a:ext uri="{FF2B5EF4-FFF2-40B4-BE49-F238E27FC236}">
                  <a16:creationId xmlns:a16="http://schemas.microsoft.com/office/drawing/2014/main" xmlns="" id="{FB4B137B-FCEA-4E5A-A8DC-AACF536B540F}"/>
                </a:ext>
              </a:extLst>
            </p:cNvPr>
            <p:cNvSpPr/>
            <p:nvPr/>
          </p:nvSpPr>
          <p:spPr>
            <a:xfrm>
              <a:off x="5384523" y="825149"/>
              <a:ext cx="911332" cy="911332"/>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586" dirty="0">
                  <a:solidFill>
                    <a:schemeClr val="tx1"/>
                  </a:solidFill>
                  <a:latin typeface="+mj-lt"/>
                </a:rPr>
                <a:t>Hospitals</a:t>
              </a:r>
            </a:p>
          </p:txBody>
        </p:sp>
        <p:sp>
          <p:nvSpPr>
            <p:cNvPr id="93" name="Oval 92">
              <a:extLst>
                <a:ext uri="{FF2B5EF4-FFF2-40B4-BE49-F238E27FC236}">
                  <a16:creationId xmlns:a16="http://schemas.microsoft.com/office/drawing/2014/main" xmlns="" id="{B3C41A76-B40E-4E5B-A146-015FE1E84C7B}"/>
                </a:ext>
              </a:extLst>
            </p:cNvPr>
            <p:cNvSpPr/>
            <p:nvPr/>
          </p:nvSpPr>
          <p:spPr>
            <a:xfrm>
              <a:off x="6869822" y="1913162"/>
              <a:ext cx="911332" cy="911332"/>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586" dirty="0">
                  <a:solidFill>
                    <a:schemeClr val="tx1"/>
                  </a:solidFill>
                  <a:latin typeface="+mj-lt"/>
                </a:rPr>
                <a:t>Local</a:t>
              </a:r>
            </a:p>
            <a:p>
              <a:pPr algn="ctr"/>
              <a:r>
                <a:rPr lang="en-GB" sz="586" dirty="0">
                  <a:solidFill>
                    <a:schemeClr val="tx1"/>
                  </a:solidFill>
                  <a:latin typeface="+mj-lt"/>
                </a:rPr>
                <a:t>Auth</a:t>
              </a:r>
            </a:p>
          </p:txBody>
        </p:sp>
        <p:sp>
          <p:nvSpPr>
            <p:cNvPr id="94" name="Oval 93">
              <a:extLst>
                <a:ext uri="{FF2B5EF4-FFF2-40B4-BE49-F238E27FC236}">
                  <a16:creationId xmlns:a16="http://schemas.microsoft.com/office/drawing/2014/main" xmlns="" id="{50938BE5-DFBE-4D3F-849F-85CF418C8EA1}"/>
                </a:ext>
              </a:extLst>
            </p:cNvPr>
            <p:cNvSpPr/>
            <p:nvPr/>
          </p:nvSpPr>
          <p:spPr>
            <a:xfrm>
              <a:off x="6873649" y="2880043"/>
              <a:ext cx="911332" cy="911332"/>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586" dirty="0">
                  <a:solidFill>
                    <a:schemeClr val="tx1"/>
                  </a:solidFill>
                  <a:latin typeface="+mj-lt"/>
                </a:rPr>
                <a:t>Social Care</a:t>
              </a:r>
            </a:p>
          </p:txBody>
        </p:sp>
        <p:sp>
          <p:nvSpPr>
            <p:cNvPr id="95" name="Oval 94">
              <a:extLst>
                <a:ext uri="{FF2B5EF4-FFF2-40B4-BE49-F238E27FC236}">
                  <a16:creationId xmlns:a16="http://schemas.microsoft.com/office/drawing/2014/main" xmlns="" id="{50C7FA05-61D3-422B-A82A-7A225833E115}"/>
                </a:ext>
              </a:extLst>
            </p:cNvPr>
            <p:cNvSpPr/>
            <p:nvPr/>
          </p:nvSpPr>
          <p:spPr>
            <a:xfrm>
              <a:off x="6334985" y="1135839"/>
              <a:ext cx="911332" cy="911332"/>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586" dirty="0">
                  <a:solidFill>
                    <a:schemeClr val="tx1"/>
                  </a:solidFill>
                  <a:latin typeface="+mj-lt"/>
                </a:rPr>
                <a:t>3</a:t>
              </a:r>
              <a:r>
                <a:rPr lang="en-GB" sz="586" baseline="30000" dirty="0">
                  <a:solidFill>
                    <a:schemeClr val="tx1"/>
                  </a:solidFill>
                  <a:latin typeface="+mj-lt"/>
                </a:rPr>
                <a:t>rd</a:t>
              </a:r>
              <a:r>
                <a:rPr lang="en-GB" sz="586" dirty="0">
                  <a:solidFill>
                    <a:schemeClr val="tx1"/>
                  </a:solidFill>
                  <a:latin typeface="+mj-lt"/>
                </a:rPr>
                <a:t> Parties</a:t>
              </a:r>
            </a:p>
          </p:txBody>
        </p:sp>
        <p:sp>
          <p:nvSpPr>
            <p:cNvPr id="96" name="Oval 95">
              <a:extLst>
                <a:ext uri="{FF2B5EF4-FFF2-40B4-BE49-F238E27FC236}">
                  <a16:creationId xmlns:a16="http://schemas.microsoft.com/office/drawing/2014/main" xmlns="" id="{48F9ED91-C9ED-4689-BDD9-8A553103D786}"/>
                </a:ext>
              </a:extLst>
            </p:cNvPr>
            <p:cNvSpPr/>
            <p:nvPr/>
          </p:nvSpPr>
          <p:spPr>
            <a:xfrm>
              <a:off x="4464092" y="3672336"/>
              <a:ext cx="911332" cy="911332"/>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586" dirty="0">
                  <a:solidFill>
                    <a:schemeClr val="tx1"/>
                  </a:solidFill>
                  <a:latin typeface="+mj-lt"/>
                </a:rPr>
                <a:t>Community Clinics</a:t>
              </a:r>
            </a:p>
          </p:txBody>
        </p:sp>
        <p:sp>
          <p:nvSpPr>
            <p:cNvPr id="97" name="Oval 96">
              <a:extLst>
                <a:ext uri="{FF2B5EF4-FFF2-40B4-BE49-F238E27FC236}">
                  <a16:creationId xmlns:a16="http://schemas.microsoft.com/office/drawing/2014/main" xmlns="" id="{1AF802AE-52E4-4558-8B29-49D7149ED1D0}"/>
                </a:ext>
              </a:extLst>
            </p:cNvPr>
            <p:cNvSpPr/>
            <p:nvPr/>
          </p:nvSpPr>
          <p:spPr>
            <a:xfrm>
              <a:off x="4454631" y="1125522"/>
              <a:ext cx="911332" cy="911332"/>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586" dirty="0">
                  <a:solidFill>
                    <a:schemeClr val="tx1"/>
                  </a:solidFill>
                  <a:latin typeface="+mj-lt"/>
                </a:rPr>
                <a:t>Citizens</a:t>
              </a:r>
            </a:p>
          </p:txBody>
        </p:sp>
        <p:sp>
          <p:nvSpPr>
            <p:cNvPr id="98" name="Oval 97">
              <a:extLst>
                <a:ext uri="{FF2B5EF4-FFF2-40B4-BE49-F238E27FC236}">
                  <a16:creationId xmlns:a16="http://schemas.microsoft.com/office/drawing/2014/main" xmlns="" id="{4941D831-CC28-46A2-B636-6C85E812D0B2}"/>
                </a:ext>
              </a:extLst>
            </p:cNvPr>
            <p:cNvSpPr/>
            <p:nvPr/>
          </p:nvSpPr>
          <p:spPr>
            <a:xfrm>
              <a:off x="3885004" y="1913162"/>
              <a:ext cx="911332" cy="911332"/>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586" dirty="0">
                  <a:solidFill>
                    <a:schemeClr val="tx1"/>
                  </a:solidFill>
                  <a:latin typeface="+mj-lt"/>
                </a:rPr>
                <a:t>Ambulance Trusts</a:t>
              </a:r>
            </a:p>
          </p:txBody>
        </p:sp>
        <p:sp>
          <p:nvSpPr>
            <p:cNvPr id="99" name="Oval 98">
              <a:extLst>
                <a:ext uri="{FF2B5EF4-FFF2-40B4-BE49-F238E27FC236}">
                  <a16:creationId xmlns:a16="http://schemas.microsoft.com/office/drawing/2014/main" xmlns="" id="{6EAD03D7-7B70-4F59-895A-92DFD226F7F4}"/>
                </a:ext>
              </a:extLst>
            </p:cNvPr>
            <p:cNvSpPr/>
            <p:nvPr/>
          </p:nvSpPr>
          <p:spPr>
            <a:xfrm>
              <a:off x="3885002" y="2890342"/>
              <a:ext cx="911332" cy="911332"/>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586" dirty="0">
                  <a:solidFill>
                    <a:schemeClr val="tx1"/>
                  </a:solidFill>
                  <a:latin typeface="+mj-lt"/>
                </a:rPr>
                <a:t>CCGs</a:t>
              </a:r>
            </a:p>
          </p:txBody>
        </p:sp>
        <p:sp>
          <p:nvSpPr>
            <p:cNvPr id="100" name="Oval 99">
              <a:extLst>
                <a:ext uri="{FF2B5EF4-FFF2-40B4-BE49-F238E27FC236}">
                  <a16:creationId xmlns:a16="http://schemas.microsoft.com/office/drawing/2014/main" xmlns="" id="{39190D7B-98DF-4B8D-94BB-CDBBABC6078E}"/>
                </a:ext>
              </a:extLst>
            </p:cNvPr>
            <p:cNvSpPr/>
            <p:nvPr/>
          </p:nvSpPr>
          <p:spPr>
            <a:xfrm>
              <a:off x="6302546" y="3652725"/>
              <a:ext cx="911332" cy="911332"/>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586" dirty="0">
                  <a:solidFill>
                    <a:schemeClr val="tx1"/>
                  </a:solidFill>
                  <a:latin typeface="+mj-lt"/>
                </a:rPr>
                <a:t>Research</a:t>
              </a:r>
            </a:p>
          </p:txBody>
        </p:sp>
        <p:sp>
          <p:nvSpPr>
            <p:cNvPr id="101" name="Oval 100">
              <a:extLst>
                <a:ext uri="{FF2B5EF4-FFF2-40B4-BE49-F238E27FC236}">
                  <a16:creationId xmlns:a16="http://schemas.microsoft.com/office/drawing/2014/main" xmlns="" id="{38443756-5987-415E-A34A-772A3B1F2DF1}"/>
                </a:ext>
              </a:extLst>
            </p:cNvPr>
            <p:cNvSpPr/>
            <p:nvPr/>
          </p:nvSpPr>
          <p:spPr>
            <a:xfrm>
              <a:off x="5384523" y="3965349"/>
              <a:ext cx="911332" cy="911332"/>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586" dirty="0">
                  <a:solidFill>
                    <a:schemeClr val="tx1"/>
                  </a:solidFill>
                  <a:latin typeface="+mj-lt"/>
                </a:rPr>
                <a:t>GPs</a:t>
              </a:r>
            </a:p>
          </p:txBody>
        </p:sp>
        <p:sp>
          <p:nvSpPr>
            <p:cNvPr id="102" name="Oval 101">
              <a:extLst>
                <a:ext uri="{FF2B5EF4-FFF2-40B4-BE49-F238E27FC236}">
                  <a16:creationId xmlns:a16="http://schemas.microsoft.com/office/drawing/2014/main" xmlns="" id="{5BB7C08E-74C4-400B-9EFC-77074161266E}"/>
                </a:ext>
              </a:extLst>
            </p:cNvPr>
            <p:cNvSpPr/>
            <p:nvPr/>
          </p:nvSpPr>
          <p:spPr>
            <a:xfrm>
              <a:off x="4724664" y="1737488"/>
              <a:ext cx="2219180" cy="2219181"/>
            </a:xfrm>
            <a:prstGeom prst="ellipse">
              <a:avLst/>
            </a:prstGeom>
            <a:solidFill>
              <a:schemeClr val="bg1">
                <a:lumMod val="8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586" dirty="0">
                <a:solidFill>
                  <a:schemeClr val="tx1"/>
                </a:solidFill>
                <a:latin typeface="+mj-lt"/>
              </a:endParaRPr>
            </a:p>
          </p:txBody>
        </p:sp>
        <p:sp>
          <p:nvSpPr>
            <p:cNvPr id="103" name="Oval 102">
              <a:extLst>
                <a:ext uri="{FF2B5EF4-FFF2-40B4-BE49-F238E27FC236}">
                  <a16:creationId xmlns:a16="http://schemas.microsoft.com/office/drawing/2014/main" xmlns="" id="{F8A3AF7A-0767-4DB5-9CE0-F06DFD5B4C73}"/>
                </a:ext>
              </a:extLst>
            </p:cNvPr>
            <p:cNvSpPr/>
            <p:nvPr/>
          </p:nvSpPr>
          <p:spPr>
            <a:xfrm>
              <a:off x="5051344" y="2064168"/>
              <a:ext cx="1565821" cy="1565821"/>
            </a:xfrm>
            <a:prstGeom prst="ellipse">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GB" sz="586" dirty="0">
                <a:solidFill>
                  <a:schemeClr val="tx1"/>
                </a:solidFill>
                <a:latin typeface="+mj-lt"/>
              </a:endParaRPr>
            </a:p>
          </p:txBody>
        </p:sp>
        <p:sp>
          <p:nvSpPr>
            <p:cNvPr id="104" name="Rectangle 103">
              <a:extLst>
                <a:ext uri="{FF2B5EF4-FFF2-40B4-BE49-F238E27FC236}">
                  <a16:creationId xmlns:a16="http://schemas.microsoft.com/office/drawing/2014/main" xmlns="" id="{ACC375EF-E608-41AC-91A1-569D640537C7}"/>
                </a:ext>
              </a:extLst>
            </p:cNvPr>
            <p:cNvSpPr/>
            <p:nvPr/>
          </p:nvSpPr>
          <p:spPr>
            <a:xfrm rot="16200000">
              <a:off x="4936997" y="1949821"/>
              <a:ext cx="1794515" cy="1794515"/>
            </a:xfrm>
            <a:prstGeom prst="rect">
              <a:avLst/>
            </a:prstGeom>
            <a:noFill/>
          </p:spPr>
          <p:txBody>
            <a:bodyPr spcFirstLastPara="1" wrap="none" lIns="66987" tIns="33493" rIns="66987" bIns="33493" numCol="1">
              <a:prstTxWarp prst="textCircle">
                <a:avLst>
                  <a:gd name="adj" fmla="val 16258461"/>
                </a:avLst>
              </a:prstTxWarp>
              <a:spAutoFit/>
            </a:bodyPr>
            <a:lstStyle/>
            <a:p>
              <a:pPr algn="ctr"/>
              <a:r>
                <a:rPr lang="en-US" sz="586" dirty="0">
                  <a:ln w="0"/>
                  <a:latin typeface="+mj-lt"/>
                </a:rPr>
                <a:t>Internet          Access          Layer</a:t>
              </a:r>
            </a:p>
          </p:txBody>
        </p:sp>
        <p:sp>
          <p:nvSpPr>
            <p:cNvPr id="105" name="Oval 104">
              <a:extLst>
                <a:ext uri="{FF2B5EF4-FFF2-40B4-BE49-F238E27FC236}">
                  <a16:creationId xmlns:a16="http://schemas.microsoft.com/office/drawing/2014/main" xmlns="" id="{ADF550C8-BBB6-47D2-A7B9-5A9BBEE05A29}"/>
                </a:ext>
              </a:extLst>
            </p:cNvPr>
            <p:cNvSpPr/>
            <p:nvPr/>
          </p:nvSpPr>
          <p:spPr>
            <a:xfrm>
              <a:off x="5204254" y="2217078"/>
              <a:ext cx="1260000" cy="1260000"/>
            </a:xfrm>
            <a:prstGeom prst="ellipse">
              <a:avLst/>
            </a:prstGeom>
            <a:solidFill>
              <a:schemeClr val="bg1">
                <a:lumMod val="8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GB" sz="586" dirty="0">
                <a:solidFill>
                  <a:schemeClr val="tx1"/>
                </a:solidFill>
                <a:latin typeface="+mj-lt"/>
              </a:endParaRPr>
            </a:p>
          </p:txBody>
        </p:sp>
        <p:sp>
          <p:nvSpPr>
            <p:cNvPr id="106" name="Oval 105">
              <a:extLst>
                <a:ext uri="{FF2B5EF4-FFF2-40B4-BE49-F238E27FC236}">
                  <a16:creationId xmlns:a16="http://schemas.microsoft.com/office/drawing/2014/main" xmlns="" id="{DE10CCB9-F840-4859-A2E7-54E5D87FB74B}"/>
                </a:ext>
              </a:extLst>
            </p:cNvPr>
            <p:cNvSpPr/>
            <p:nvPr/>
          </p:nvSpPr>
          <p:spPr>
            <a:xfrm>
              <a:off x="5330254" y="2343078"/>
              <a:ext cx="1008000" cy="1008000"/>
            </a:xfrm>
            <a:prstGeom prst="ellipse">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586" dirty="0">
                  <a:solidFill>
                    <a:schemeClr val="tx1"/>
                  </a:solidFill>
                  <a:latin typeface="+mj-lt"/>
                </a:rPr>
                <a:t>NHS</a:t>
              </a:r>
            </a:p>
            <a:p>
              <a:pPr algn="ctr"/>
              <a:r>
                <a:rPr lang="en-GB" sz="586" dirty="0">
                  <a:solidFill>
                    <a:schemeClr val="tx1"/>
                  </a:solidFill>
                  <a:latin typeface="+mj-lt"/>
                </a:rPr>
                <a:t>Digital</a:t>
              </a:r>
            </a:p>
          </p:txBody>
        </p:sp>
        <p:sp>
          <p:nvSpPr>
            <p:cNvPr id="107" name="Rectangle 106">
              <a:extLst>
                <a:ext uri="{FF2B5EF4-FFF2-40B4-BE49-F238E27FC236}">
                  <a16:creationId xmlns:a16="http://schemas.microsoft.com/office/drawing/2014/main" xmlns="" id="{A2B0A228-0F94-4D45-A501-885F16AAF4A3}"/>
                </a:ext>
              </a:extLst>
            </p:cNvPr>
            <p:cNvSpPr/>
            <p:nvPr/>
          </p:nvSpPr>
          <p:spPr>
            <a:xfrm rot="16200000">
              <a:off x="5294254" y="2307079"/>
              <a:ext cx="1080000" cy="1080000"/>
            </a:xfrm>
            <a:prstGeom prst="rect">
              <a:avLst/>
            </a:prstGeom>
            <a:noFill/>
          </p:spPr>
          <p:txBody>
            <a:bodyPr spcFirstLastPara="1" wrap="none" lIns="66987" tIns="33493" rIns="66987" bIns="33493" numCol="1">
              <a:prstTxWarp prst="textCircle">
                <a:avLst>
                  <a:gd name="adj" fmla="val 10829319"/>
                </a:avLst>
              </a:prstTxWarp>
              <a:spAutoFit/>
            </a:bodyPr>
            <a:lstStyle/>
            <a:p>
              <a:pPr algn="ctr"/>
              <a:r>
                <a:rPr lang="en-US" sz="586" dirty="0">
                  <a:ln w="0"/>
                  <a:latin typeface="+mj-lt"/>
                </a:rPr>
                <a:t>NHS  Digital  Internal  Network</a:t>
              </a:r>
            </a:p>
          </p:txBody>
        </p:sp>
        <p:sp>
          <p:nvSpPr>
            <p:cNvPr id="108" name="Oval 107">
              <a:extLst>
                <a:ext uri="{FF2B5EF4-FFF2-40B4-BE49-F238E27FC236}">
                  <a16:creationId xmlns:a16="http://schemas.microsoft.com/office/drawing/2014/main" xmlns="" id="{B9EA8E1B-760F-4E6A-9E44-AD1916855E0C}"/>
                </a:ext>
              </a:extLst>
            </p:cNvPr>
            <p:cNvSpPr/>
            <p:nvPr/>
          </p:nvSpPr>
          <p:spPr>
            <a:xfrm>
              <a:off x="5074899" y="2768210"/>
              <a:ext cx="490811" cy="440150"/>
            </a:xfrm>
            <a:prstGeom prst="ellipse">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586" dirty="0">
                  <a:solidFill>
                    <a:schemeClr val="tx1"/>
                  </a:solidFill>
                  <a:latin typeface="+mj-lt"/>
                </a:rPr>
                <a:t>Private</a:t>
              </a:r>
            </a:p>
            <a:p>
              <a:pPr algn="ctr"/>
              <a:r>
                <a:rPr lang="en-GB" sz="586" dirty="0">
                  <a:solidFill>
                    <a:schemeClr val="tx1"/>
                  </a:solidFill>
                  <a:latin typeface="+mj-lt"/>
                </a:rPr>
                <a:t>Cloud</a:t>
              </a:r>
            </a:p>
          </p:txBody>
        </p:sp>
        <p:sp>
          <p:nvSpPr>
            <p:cNvPr id="109" name="Oval 108">
              <a:extLst>
                <a:ext uri="{FF2B5EF4-FFF2-40B4-BE49-F238E27FC236}">
                  <a16:creationId xmlns:a16="http://schemas.microsoft.com/office/drawing/2014/main" xmlns="" id="{B6DD96DF-ED38-4A7F-9FBA-1E4C5112BD18}"/>
                </a:ext>
              </a:extLst>
            </p:cNvPr>
            <p:cNvSpPr/>
            <p:nvPr/>
          </p:nvSpPr>
          <p:spPr>
            <a:xfrm>
              <a:off x="5625763" y="3108091"/>
              <a:ext cx="470096" cy="440150"/>
            </a:xfrm>
            <a:prstGeom prst="ellipse">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586" dirty="0">
                  <a:solidFill>
                    <a:schemeClr val="tx1"/>
                  </a:solidFill>
                  <a:latin typeface="+mj-lt"/>
                </a:rPr>
                <a:t>Private</a:t>
              </a:r>
            </a:p>
          </p:txBody>
        </p:sp>
        <p:sp>
          <p:nvSpPr>
            <p:cNvPr id="111" name="Oval 110">
              <a:extLst>
                <a:ext uri="{FF2B5EF4-FFF2-40B4-BE49-F238E27FC236}">
                  <a16:creationId xmlns:a16="http://schemas.microsoft.com/office/drawing/2014/main" xmlns="" id="{CF12C5DF-1425-4E93-B7D3-5EB98F5175BD}"/>
                </a:ext>
              </a:extLst>
            </p:cNvPr>
            <p:cNvSpPr/>
            <p:nvPr/>
          </p:nvSpPr>
          <p:spPr>
            <a:xfrm>
              <a:off x="6157436" y="2768210"/>
              <a:ext cx="440149" cy="440149"/>
            </a:xfrm>
            <a:prstGeom prst="ellipse">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586" dirty="0">
                  <a:solidFill>
                    <a:schemeClr val="tx1"/>
                  </a:solidFill>
                  <a:latin typeface="+mj-lt"/>
                </a:rPr>
                <a:t>Public Cloud</a:t>
              </a:r>
            </a:p>
          </p:txBody>
        </p:sp>
      </p:grpSp>
      <p:grpSp>
        <p:nvGrpSpPr>
          <p:cNvPr id="112" name="Group 111">
            <a:extLst>
              <a:ext uri="{FF2B5EF4-FFF2-40B4-BE49-F238E27FC236}">
                <a16:creationId xmlns:a16="http://schemas.microsoft.com/office/drawing/2014/main" xmlns="" id="{D267C87B-6573-463B-8016-4BBADD448A5F}"/>
              </a:ext>
            </a:extLst>
          </p:cNvPr>
          <p:cNvGrpSpPr/>
          <p:nvPr/>
        </p:nvGrpSpPr>
        <p:grpSpPr>
          <a:xfrm>
            <a:off x="899592" y="2285989"/>
            <a:ext cx="3184330" cy="2736304"/>
            <a:chOff x="3885002" y="825149"/>
            <a:chExt cx="3899979" cy="4051532"/>
          </a:xfrm>
        </p:grpSpPr>
        <p:sp>
          <p:nvSpPr>
            <p:cNvPr id="113" name="Oval 112">
              <a:extLst>
                <a:ext uri="{FF2B5EF4-FFF2-40B4-BE49-F238E27FC236}">
                  <a16:creationId xmlns:a16="http://schemas.microsoft.com/office/drawing/2014/main" xmlns="" id="{78A3A0B0-7E6A-41C7-9E47-9459006E30DD}"/>
                </a:ext>
              </a:extLst>
            </p:cNvPr>
            <p:cNvSpPr/>
            <p:nvPr/>
          </p:nvSpPr>
          <p:spPr>
            <a:xfrm>
              <a:off x="5384523" y="825149"/>
              <a:ext cx="911332" cy="911332"/>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586" dirty="0">
                  <a:solidFill>
                    <a:schemeClr val="tx1"/>
                  </a:solidFill>
                  <a:latin typeface="+mj-lt"/>
                </a:rPr>
                <a:t>Hospitals</a:t>
              </a:r>
            </a:p>
          </p:txBody>
        </p:sp>
        <p:sp>
          <p:nvSpPr>
            <p:cNvPr id="114" name="Oval 113">
              <a:extLst>
                <a:ext uri="{FF2B5EF4-FFF2-40B4-BE49-F238E27FC236}">
                  <a16:creationId xmlns:a16="http://schemas.microsoft.com/office/drawing/2014/main" xmlns="" id="{D898BAF9-A023-4967-B975-B139DB25461D}"/>
                </a:ext>
              </a:extLst>
            </p:cNvPr>
            <p:cNvSpPr/>
            <p:nvPr/>
          </p:nvSpPr>
          <p:spPr>
            <a:xfrm>
              <a:off x="6869822" y="1913162"/>
              <a:ext cx="911332" cy="911332"/>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586" dirty="0">
                  <a:solidFill>
                    <a:schemeClr val="tx1"/>
                  </a:solidFill>
                  <a:latin typeface="+mj-lt"/>
                </a:rPr>
                <a:t>Local</a:t>
              </a:r>
            </a:p>
            <a:p>
              <a:pPr algn="ctr"/>
              <a:r>
                <a:rPr lang="en-GB" sz="586" dirty="0">
                  <a:solidFill>
                    <a:schemeClr val="tx1"/>
                  </a:solidFill>
                  <a:latin typeface="+mj-lt"/>
                </a:rPr>
                <a:t>Auth</a:t>
              </a:r>
            </a:p>
          </p:txBody>
        </p:sp>
        <p:sp>
          <p:nvSpPr>
            <p:cNvPr id="115" name="Oval 114">
              <a:extLst>
                <a:ext uri="{FF2B5EF4-FFF2-40B4-BE49-F238E27FC236}">
                  <a16:creationId xmlns:a16="http://schemas.microsoft.com/office/drawing/2014/main" xmlns="" id="{A0CDDAB0-D11A-4550-B423-2687988EA2F7}"/>
                </a:ext>
              </a:extLst>
            </p:cNvPr>
            <p:cNvSpPr/>
            <p:nvPr/>
          </p:nvSpPr>
          <p:spPr>
            <a:xfrm>
              <a:off x="6873649" y="2880043"/>
              <a:ext cx="911332" cy="911332"/>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586" dirty="0">
                  <a:solidFill>
                    <a:schemeClr val="tx1"/>
                  </a:solidFill>
                  <a:latin typeface="+mj-lt"/>
                </a:rPr>
                <a:t>Social Care</a:t>
              </a:r>
            </a:p>
          </p:txBody>
        </p:sp>
        <p:sp>
          <p:nvSpPr>
            <p:cNvPr id="116" name="Oval 115">
              <a:extLst>
                <a:ext uri="{FF2B5EF4-FFF2-40B4-BE49-F238E27FC236}">
                  <a16:creationId xmlns:a16="http://schemas.microsoft.com/office/drawing/2014/main" xmlns="" id="{45A658BA-3D6F-409D-9267-B86081293967}"/>
                </a:ext>
              </a:extLst>
            </p:cNvPr>
            <p:cNvSpPr/>
            <p:nvPr/>
          </p:nvSpPr>
          <p:spPr>
            <a:xfrm>
              <a:off x="6334985" y="1135839"/>
              <a:ext cx="911332" cy="911332"/>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586" dirty="0">
                  <a:solidFill>
                    <a:schemeClr val="tx1"/>
                  </a:solidFill>
                  <a:latin typeface="+mj-lt"/>
                </a:rPr>
                <a:t>3</a:t>
              </a:r>
              <a:r>
                <a:rPr lang="en-GB" sz="586" baseline="30000" dirty="0">
                  <a:solidFill>
                    <a:schemeClr val="tx1"/>
                  </a:solidFill>
                  <a:latin typeface="+mj-lt"/>
                </a:rPr>
                <a:t>rd</a:t>
              </a:r>
              <a:r>
                <a:rPr lang="en-GB" sz="586" dirty="0">
                  <a:solidFill>
                    <a:schemeClr val="tx1"/>
                  </a:solidFill>
                  <a:latin typeface="+mj-lt"/>
                </a:rPr>
                <a:t> Parties</a:t>
              </a:r>
            </a:p>
          </p:txBody>
        </p:sp>
        <p:sp>
          <p:nvSpPr>
            <p:cNvPr id="117" name="Oval 116">
              <a:extLst>
                <a:ext uri="{FF2B5EF4-FFF2-40B4-BE49-F238E27FC236}">
                  <a16:creationId xmlns:a16="http://schemas.microsoft.com/office/drawing/2014/main" xmlns="" id="{28F2073D-AF27-45D3-95F0-5D4238F1D7BA}"/>
                </a:ext>
              </a:extLst>
            </p:cNvPr>
            <p:cNvSpPr/>
            <p:nvPr/>
          </p:nvSpPr>
          <p:spPr>
            <a:xfrm>
              <a:off x="4464092" y="3672336"/>
              <a:ext cx="911332" cy="911332"/>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586" dirty="0">
                  <a:solidFill>
                    <a:schemeClr val="tx1"/>
                  </a:solidFill>
                  <a:latin typeface="+mj-lt"/>
                </a:rPr>
                <a:t>Community Clinics</a:t>
              </a:r>
            </a:p>
          </p:txBody>
        </p:sp>
        <p:sp>
          <p:nvSpPr>
            <p:cNvPr id="118" name="Oval 117">
              <a:extLst>
                <a:ext uri="{FF2B5EF4-FFF2-40B4-BE49-F238E27FC236}">
                  <a16:creationId xmlns:a16="http://schemas.microsoft.com/office/drawing/2014/main" xmlns="" id="{112AD80B-8AA5-4F4D-8003-DDEC7F751868}"/>
                </a:ext>
              </a:extLst>
            </p:cNvPr>
            <p:cNvSpPr/>
            <p:nvPr/>
          </p:nvSpPr>
          <p:spPr>
            <a:xfrm>
              <a:off x="4454631" y="1125522"/>
              <a:ext cx="911332" cy="911332"/>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586" dirty="0">
                  <a:solidFill>
                    <a:schemeClr val="tx1"/>
                  </a:solidFill>
                  <a:latin typeface="+mj-lt"/>
                </a:rPr>
                <a:t>Citizens</a:t>
              </a:r>
            </a:p>
          </p:txBody>
        </p:sp>
        <p:sp>
          <p:nvSpPr>
            <p:cNvPr id="119" name="Oval 118">
              <a:extLst>
                <a:ext uri="{FF2B5EF4-FFF2-40B4-BE49-F238E27FC236}">
                  <a16:creationId xmlns:a16="http://schemas.microsoft.com/office/drawing/2014/main" xmlns="" id="{D828BBD4-4320-4C5A-A176-1558702CFEC5}"/>
                </a:ext>
              </a:extLst>
            </p:cNvPr>
            <p:cNvSpPr/>
            <p:nvPr/>
          </p:nvSpPr>
          <p:spPr>
            <a:xfrm>
              <a:off x="3885004" y="1913162"/>
              <a:ext cx="911332" cy="911332"/>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586" dirty="0">
                  <a:solidFill>
                    <a:schemeClr val="tx1"/>
                  </a:solidFill>
                  <a:latin typeface="+mj-lt"/>
                </a:rPr>
                <a:t>Ambulance Trusts</a:t>
              </a:r>
            </a:p>
          </p:txBody>
        </p:sp>
        <p:sp>
          <p:nvSpPr>
            <p:cNvPr id="120" name="Oval 119">
              <a:extLst>
                <a:ext uri="{FF2B5EF4-FFF2-40B4-BE49-F238E27FC236}">
                  <a16:creationId xmlns:a16="http://schemas.microsoft.com/office/drawing/2014/main" xmlns="" id="{EA55E595-6629-44A4-985C-95FAD93B7CF7}"/>
                </a:ext>
              </a:extLst>
            </p:cNvPr>
            <p:cNvSpPr/>
            <p:nvPr/>
          </p:nvSpPr>
          <p:spPr>
            <a:xfrm>
              <a:off x="3885002" y="2890342"/>
              <a:ext cx="911332" cy="911332"/>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586" dirty="0">
                  <a:solidFill>
                    <a:schemeClr val="tx1"/>
                  </a:solidFill>
                  <a:latin typeface="+mj-lt"/>
                </a:rPr>
                <a:t>CCGs</a:t>
              </a:r>
            </a:p>
          </p:txBody>
        </p:sp>
        <p:sp>
          <p:nvSpPr>
            <p:cNvPr id="121" name="Oval 120">
              <a:extLst>
                <a:ext uri="{FF2B5EF4-FFF2-40B4-BE49-F238E27FC236}">
                  <a16:creationId xmlns:a16="http://schemas.microsoft.com/office/drawing/2014/main" xmlns="" id="{02AFF053-8FA8-42A6-AF1D-8874B1FD8948}"/>
                </a:ext>
              </a:extLst>
            </p:cNvPr>
            <p:cNvSpPr/>
            <p:nvPr/>
          </p:nvSpPr>
          <p:spPr>
            <a:xfrm>
              <a:off x="6302546" y="3652725"/>
              <a:ext cx="911332" cy="911332"/>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586" dirty="0">
                  <a:solidFill>
                    <a:schemeClr val="tx1"/>
                  </a:solidFill>
                  <a:latin typeface="+mj-lt"/>
                </a:rPr>
                <a:t>Research</a:t>
              </a:r>
            </a:p>
          </p:txBody>
        </p:sp>
        <p:sp>
          <p:nvSpPr>
            <p:cNvPr id="122" name="Oval 121">
              <a:extLst>
                <a:ext uri="{FF2B5EF4-FFF2-40B4-BE49-F238E27FC236}">
                  <a16:creationId xmlns:a16="http://schemas.microsoft.com/office/drawing/2014/main" xmlns="" id="{B285B373-8FB2-406F-9398-8B21FD0D677F}"/>
                </a:ext>
              </a:extLst>
            </p:cNvPr>
            <p:cNvSpPr/>
            <p:nvPr/>
          </p:nvSpPr>
          <p:spPr>
            <a:xfrm>
              <a:off x="5384523" y="3965349"/>
              <a:ext cx="911332" cy="911332"/>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586" dirty="0">
                  <a:solidFill>
                    <a:schemeClr val="tx1"/>
                  </a:solidFill>
                  <a:latin typeface="+mj-lt"/>
                </a:rPr>
                <a:t>GPs</a:t>
              </a:r>
            </a:p>
          </p:txBody>
        </p:sp>
        <p:sp>
          <p:nvSpPr>
            <p:cNvPr id="123" name="Oval 122">
              <a:extLst>
                <a:ext uri="{FF2B5EF4-FFF2-40B4-BE49-F238E27FC236}">
                  <a16:creationId xmlns:a16="http://schemas.microsoft.com/office/drawing/2014/main" xmlns="" id="{FBB9ADA8-DFEE-4438-8E9F-539B0182412E}"/>
                </a:ext>
              </a:extLst>
            </p:cNvPr>
            <p:cNvSpPr/>
            <p:nvPr/>
          </p:nvSpPr>
          <p:spPr>
            <a:xfrm>
              <a:off x="4724664" y="1737488"/>
              <a:ext cx="2219180" cy="2219181"/>
            </a:xfrm>
            <a:prstGeom prst="ellipse">
              <a:avLst/>
            </a:prstGeom>
            <a:solidFill>
              <a:schemeClr val="bg1">
                <a:lumMod val="8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586" dirty="0">
                <a:solidFill>
                  <a:schemeClr val="tx1"/>
                </a:solidFill>
                <a:latin typeface="+mj-lt"/>
              </a:endParaRPr>
            </a:p>
          </p:txBody>
        </p:sp>
        <p:sp>
          <p:nvSpPr>
            <p:cNvPr id="124" name="Oval 123">
              <a:extLst>
                <a:ext uri="{FF2B5EF4-FFF2-40B4-BE49-F238E27FC236}">
                  <a16:creationId xmlns:a16="http://schemas.microsoft.com/office/drawing/2014/main" xmlns="" id="{0D887D29-D210-452F-BE41-7A97B9E7042C}"/>
                </a:ext>
              </a:extLst>
            </p:cNvPr>
            <p:cNvSpPr/>
            <p:nvPr/>
          </p:nvSpPr>
          <p:spPr>
            <a:xfrm>
              <a:off x="5051344" y="2064168"/>
              <a:ext cx="1565821" cy="1565821"/>
            </a:xfrm>
            <a:prstGeom prst="ellipse">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GB" sz="586" dirty="0">
                <a:solidFill>
                  <a:schemeClr val="tx1"/>
                </a:solidFill>
                <a:latin typeface="+mj-lt"/>
              </a:endParaRPr>
            </a:p>
          </p:txBody>
        </p:sp>
        <p:sp>
          <p:nvSpPr>
            <p:cNvPr id="125" name="Rectangle 124">
              <a:extLst>
                <a:ext uri="{FF2B5EF4-FFF2-40B4-BE49-F238E27FC236}">
                  <a16:creationId xmlns:a16="http://schemas.microsoft.com/office/drawing/2014/main" xmlns="" id="{DF815C18-9A67-46EE-8139-2BAEB17BF98A}"/>
                </a:ext>
              </a:extLst>
            </p:cNvPr>
            <p:cNvSpPr/>
            <p:nvPr/>
          </p:nvSpPr>
          <p:spPr>
            <a:xfrm rot="16200000">
              <a:off x="4936997" y="1949821"/>
              <a:ext cx="1794515" cy="1794515"/>
            </a:xfrm>
            <a:prstGeom prst="rect">
              <a:avLst/>
            </a:prstGeom>
            <a:noFill/>
          </p:spPr>
          <p:txBody>
            <a:bodyPr spcFirstLastPara="1" wrap="none" lIns="66987" tIns="33493" rIns="66987" bIns="33493" numCol="1">
              <a:prstTxWarp prst="textCircle">
                <a:avLst>
                  <a:gd name="adj" fmla="val 16258461"/>
                </a:avLst>
              </a:prstTxWarp>
              <a:spAutoFit/>
            </a:bodyPr>
            <a:lstStyle/>
            <a:p>
              <a:pPr algn="ctr"/>
              <a:r>
                <a:rPr lang="en-US" sz="586" dirty="0">
                  <a:ln w="0"/>
                  <a:latin typeface="+mj-lt"/>
                </a:rPr>
                <a:t>N3 / HSCN</a:t>
              </a:r>
            </a:p>
          </p:txBody>
        </p:sp>
        <p:sp>
          <p:nvSpPr>
            <p:cNvPr id="126" name="Oval 125">
              <a:extLst>
                <a:ext uri="{FF2B5EF4-FFF2-40B4-BE49-F238E27FC236}">
                  <a16:creationId xmlns:a16="http://schemas.microsoft.com/office/drawing/2014/main" xmlns="" id="{2062C9B5-6394-480B-9539-74094446FB07}"/>
                </a:ext>
              </a:extLst>
            </p:cNvPr>
            <p:cNvSpPr/>
            <p:nvPr/>
          </p:nvSpPr>
          <p:spPr>
            <a:xfrm>
              <a:off x="5204254" y="2217078"/>
              <a:ext cx="1260000" cy="1260000"/>
            </a:xfrm>
            <a:prstGeom prst="ellipse">
              <a:avLst/>
            </a:prstGeom>
            <a:solidFill>
              <a:schemeClr val="bg1">
                <a:lumMod val="8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GB" sz="586" dirty="0">
                <a:solidFill>
                  <a:schemeClr val="tx1"/>
                </a:solidFill>
                <a:latin typeface="+mj-lt"/>
              </a:endParaRPr>
            </a:p>
          </p:txBody>
        </p:sp>
        <p:sp>
          <p:nvSpPr>
            <p:cNvPr id="127" name="Oval 126">
              <a:extLst>
                <a:ext uri="{FF2B5EF4-FFF2-40B4-BE49-F238E27FC236}">
                  <a16:creationId xmlns:a16="http://schemas.microsoft.com/office/drawing/2014/main" xmlns="" id="{836FD294-209B-4D24-9720-799AFB961779}"/>
                </a:ext>
              </a:extLst>
            </p:cNvPr>
            <p:cNvSpPr/>
            <p:nvPr/>
          </p:nvSpPr>
          <p:spPr>
            <a:xfrm>
              <a:off x="5330254" y="2343078"/>
              <a:ext cx="1008000" cy="1008000"/>
            </a:xfrm>
            <a:prstGeom prst="ellipse">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586" dirty="0">
                  <a:solidFill>
                    <a:schemeClr val="tx1"/>
                  </a:solidFill>
                  <a:latin typeface="+mj-lt"/>
                </a:rPr>
                <a:t>NHS</a:t>
              </a:r>
            </a:p>
            <a:p>
              <a:pPr algn="ctr"/>
              <a:r>
                <a:rPr lang="en-GB" sz="586" dirty="0">
                  <a:solidFill>
                    <a:schemeClr val="tx1"/>
                  </a:solidFill>
                  <a:latin typeface="+mj-lt"/>
                </a:rPr>
                <a:t>Digital</a:t>
              </a:r>
            </a:p>
          </p:txBody>
        </p:sp>
        <p:sp>
          <p:nvSpPr>
            <p:cNvPr id="128" name="Rectangle 127">
              <a:extLst>
                <a:ext uri="{FF2B5EF4-FFF2-40B4-BE49-F238E27FC236}">
                  <a16:creationId xmlns:a16="http://schemas.microsoft.com/office/drawing/2014/main" xmlns="" id="{9C743EC1-D8A0-4F72-8C19-9F05729679AF}"/>
                </a:ext>
              </a:extLst>
            </p:cNvPr>
            <p:cNvSpPr/>
            <p:nvPr/>
          </p:nvSpPr>
          <p:spPr>
            <a:xfrm rot="16200000">
              <a:off x="5294254" y="2307079"/>
              <a:ext cx="1080000" cy="1080000"/>
            </a:xfrm>
            <a:prstGeom prst="rect">
              <a:avLst/>
            </a:prstGeom>
            <a:noFill/>
          </p:spPr>
          <p:txBody>
            <a:bodyPr spcFirstLastPara="1" wrap="none" lIns="66987" tIns="33493" rIns="66987" bIns="33493" numCol="1">
              <a:prstTxWarp prst="textCircle">
                <a:avLst>
                  <a:gd name="adj" fmla="val 10829319"/>
                </a:avLst>
              </a:prstTxWarp>
              <a:spAutoFit/>
            </a:bodyPr>
            <a:lstStyle/>
            <a:p>
              <a:pPr algn="ctr"/>
              <a:r>
                <a:rPr lang="en-US" sz="586" dirty="0">
                  <a:ln w="0"/>
                  <a:latin typeface="+mj-lt"/>
                </a:rPr>
                <a:t>N3 / HSCN / Internal</a:t>
              </a:r>
            </a:p>
          </p:txBody>
        </p:sp>
        <p:sp>
          <p:nvSpPr>
            <p:cNvPr id="129" name="Oval 128">
              <a:extLst>
                <a:ext uri="{FF2B5EF4-FFF2-40B4-BE49-F238E27FC236}">
                  <a16:creationId xmlns:a16="http://schemas.microsoft.com/office/drawing/2014/main" xmlns="" id="{95A4DEDD-A3B4-4CA3-AC8E-6CDA0AE5EE81}"/>
                </a:ext>
              </a:extLst>
            </p:cNvPr>
            <p:cNvSpPr/>
            <p:nvPr/>
          </p:nvSpPr>
          <p:spPr>
            <a:xfrm>
              <a:off x="5074899" y="2768210"/>
              <a:ext cx="440149" cy="440149"/>
            </a:xfrm>
            <a:prstGeom prst="ellipse">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586" dirty="0">
                  <a:solidFill>
                    <a:schemeClr val="tx1"/>
                  </a:solidFill>
                  <a:latin typeface="+mj-lt"/>
                </a:rPr>
                <a:t>Crown</a:t>
              </a:r>
            </a:p>
          </p:txBody>
        </p:sp>
        <p:sp>
          <p:nvSpPr>
            <p:cNvPr id="130" name="Oval 129">
              <a:extLst>
                <a:ext uri="{FF2B5EF4-FFF2-40B4-BE49-F238E27FC236}">
                  <a16:creationId xmlns:a16="http://schemas.microsoft.com/office/drawing/2014/main" xmlns="" id="{E0C68E79-3A37-4915-9D49-568202D300A6}"/>
                </a:ext>
              </a:extLst>
            </p:cNvPr>
            <p:cNvSpPr/>
            <p:nvPr/>
          </p:nvSpPr>
          <p:spPr>
            <a:xfrm>
              <a:off x="5320126" y="3124884"/>
              <a:ext cx="491407" cy="440150"/>
            </a:xfrm>
            <a:prstGeom prst="ellipse">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586" dirty="0">
                  <a:solidFill>
                    <a:schemeClr val="tx1"/>
                  </a:solidFill>
                  <a:latin typeface="+mj-lt"/>
                </a:rPr>
                <a:t>Private</a:t>
              </a:r>
            </a:p>
          </p:txBody>
        </p:sp>
        <p:sp>
          <p:nvSpPr>
            <p:cNvPr id="131" name="Oval 130">
              <a:extLst>
                <a:ext uri="{FF2B5EF4-FFF2-40B4-BE49-F238E27FC236}">
                  <a16:creationId xmlns:a16="http://schemas.microsoft.com/office/drawing/2014/main" xmlns="" id="{CF34A1CC-F412-4FF7-8A64-096B357125AB}"/>
                </a:ext>
              </a:extLst>
            </p:cNvPr>
            <p:cNvSpPr/>
            <p:nvPr/>
          </p:nvSpPr>
          <p:spPr>
            <a:xfrm>
              <a:off x="5841838" y="3133272"/>
              <a:ext cx="440149" cy="440149"/>
            </a:xfrm>
            <a:prstGeom prst="ellipse">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586" dirty="0">
                  <a:solidFill>
                    <a:schemeClr val="tx1"/>
                  </a:solidFill>
                  <a:latin typeface="+mj-lt"/>
                </a:rPr>
                <a:t>Pvt host</a:t>
              </a:r>
            </a:p>
          </p:txBody>
        </p:sp>
        <p:sp>
          <p:nvSpPr>
            <p:cNvPr id="132" name="Oval 131">
              <a:extLst>
                <a:ext uri="{FF2B5EF4-FFF2-40B4-BE49-F238E27FC236}">
                  <a16:creationId xmlns:a16="http://schemas.microsoft.com/office/drawing/2014/main" xmlns="" id="{66AAFCD8-E39E-4739-A10F-3B67B39B1967}"/>
                </a:ext>
              </a:extLst>
            </p:cNvPr>
            <p:cNvSpPr/>
            <p:nvPr/>
          </p:nvSpPr>
          <p:spPr>
            <a:xfrm>
              <a:off x="6157436" y="2768210"/>
              <a:ext cx="440149" cy="440149"/>
            </a:xfrm>
            <a:prstGeom prst="ellipse">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586" dirty="0">
                  <a:solidFill>
                    <a:schemeClr val="tx1"/>
                  </a:solidFill>
                  <a:latin typeface="+mj-lt"/>
                </a:rPr>
                <a:t>Cloud</a:t>
              </a:r>
            </a:p>
          </p:txBody>
        </p:sp>
      </p:grpSp>
      <p:sp>
        <p:nvSpPr>
          <p:cNvPr id="133" name="Arrow: Down 132">
            <a:extLst>
              <a:ext uri="{FF2B5EF4-FFF2-40B4-BE49-F238E27FC236}">
                <a16:creationId xmlns:a16="http://schemas.microsoft.com/office/drawing/2014/main" xmlns="" id="{27E6B0AA-0D43-41AC-A3CB-7CC8C05EB399}"/>
              </a:ext>
            </a:extLst>
          </p:cNvPr>
          <p:cNvSpPr/>
          <p:nvPr/>
        </p:nvSpPr>
        <p:spPr>
          <a:xfrm rot="16200000">
            <a:off x="4412941" y="3285927"/>
            <a:ext cx="657212" cy="669018"/>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586" dirty="0"/>
          </a:p>
        </p:txBody>
      </p:sp>
    </p:spTree>
    <p:extLst>
      <p:ext uri="{BB962C8B-B14F-4D97-AF65-F5344CB8AC3E}">
        <p14:creationId xmlns:p14="http://schemas.microsoft.com/office/powerpoint/2010/main" val="1348481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7E41AD7-9E0D-4711-89B1-84F8F62DC2A9}"/>
              </a:ext>
            </a:extLst>
          </p:cNvPr>
          <p:cNvSpPr>
            <a:spLocks noGrp="1"/>
          </p:cNvSpPr>
          <p:nvPr>
            <p:ph type="title"/>
          </p:nvPr>
        </p:nvSpPr>
        <p:spPr>
          <a:xfrm>
            <a:off x="720000" y="360000"/>
            <a:ext cx="8172480" cy="529568"/>
          </a:xfrm>
        </p:spPr>
        <p:txBody>
          <a:bodyPr>
            <a:noAutofit/>
          </a:bodyPr>
          <a:lstStyle/>
          <a:p>
            <a:r>
              <a:rPr lang="en-GB" sz="2600" dirty="0"/>
              <a:t>What’s NHS Digital’s role in supporting Internet First?</a:t>
            </a:r>
          </a:p>
        </p:txBody>
      </p:sp>
      <p:sp>
        <p:nvSpPr>
          <p:cNvPr id="4" name="Slide Number Placeholder 3">
            <a:extLst>
              <a:ext uri="{FF2B5EF4-FFF2-40B4-BE49-F238E27FC236}">
                <a16:creationId xmlns:a16="http://schemas.microsoft.com/office/drawing/2014/main" xmlns="" id="{0B4F9C32-A9B7-407F-A301-C799D2AB4634}"/>
              </a:ext>
            </a:extLst>
          </p:cNvPr>
          <p:cNvSpPr>
            <a:spLocks noGrp="1"/>
          </p:cNvSpPr>
          <p:nvPr>
            <p:ph type="sldNum" sz="quarter" idx="12"/>
          </p:nvPr>
        </p:nvSpPr>
        <p:spPr/>
        <p:txBody>
          <a:bodyPr/>
          <a:lstStyle/>
          <a:p>
            <a:fld id="{DC12C2CB-C475-442B-84C1-CBFDBCB34DB3}" type="slidenum">
              <a:rPr lang="en-GB" smtClean="0"/>
              <a:pPr/>
              <a:t>5</a:t>
            </a:fld>
            <a:endParaRPr lang="en-GB" dirty="0"/>
          </a:p>
        </p:txBody>
      </p:sp>
      <p:sp>
        <p:nvSpPr>
          <p:cNvPr id="6" name="Content Placeholder 5">
            <a:extLst>
              <a:ext uri="{FF2B5EF4-FFF2-40B4-BE49-F238E27FC236}">
                <a16:creationId xmlns:a16="http://schemas.microsoft.com/office/drawing/2014/main" xmlns="" id="{5AE9F199-069C-4815-8718-D8F380262E4D}"/>
              </a:ext>
            </a:extLst>
          </p:cNvPr>
          <p:cNvSpPr>
            <a:spLocks noGrp="1"/>
          </p:cNvSpPr>
          <p:nvPr>
            <p:ph idx="1"/>
          </p:nvPr>
        </p:nvSpPr>
        <p:spPr>
          <a:xfrm>
            <a:off x="720000" y="1080000"/>
            <a:ext cx="7704000" cy="3925834"/>
          </a:xfrm>
        </p:spPr>
        <p:txBody>
          <a:bodyPr>
            <a:normAutofit/>
          </a:bodyPr>
          <a:lstStyle/>
          <a:p>
            <a:pPr marL="457200" lvl="0" indent="-457200" fontAlgn="base">
              <a:buFont typeface="+mj-lt"/>
              <a:buAutoNum type="arabicPeriod"/>
            </a:pPr>
            <a:r>
              <a:rPr lang="en-GB" b="1" dirty="0"/>
              <a:t>NHS Digital’s ‘digital services’</a:t>
            </a:r>
            <a:r>
              <a:rPr lang="en-GB" dirty="0"/>
              <a:t> </a:t>
            </a:r>
            <a:r>
              <a:rPr lang="en-GB" sz="2400" dirty="0"/>
              <a:t>  </a:t>
            </a:r>
          </a:p>
          <a:p>
            <a:pPr marL="0" lvl="0" indent="0" fontAlgn="base">
              <a:buNone/>
            </a:pPr>
            <a:endParaRPr lang="en-GB" sz="1200" dirty="0"/>
          </a:p>
          <a:p>
            <a:pPr lvl="1" fontAlgn="base"/>
            <a:r>
              <a:rPr lang="en-GB" dirty="0"/>
              <a:t>Remediating externally accessible digital services to be internet facing by March 2021</a:t>
            </a:r>
          </a:p>
          <a:p>
            <a:pPr lvl="1" fontAlgn="base"/>
            <a:endParaRPr lang="en-GB" sz="800" dirty="0"/>
          </a:p>
          <a:p>
            <a:pPr lvl="1" fontAlgn="base"/>
            <a:r>
              <a:rPr lang="en-GB" dirty="0"/>
              <a:t>Provide guidance and signpost to standards to support suppliers and consumers to remediate their health and social care digital services  </a:t>
            </a:r>
          </a:p>
          <a:p>
            <a:pPr lvl="1" fontAlgn="base"/>
            <a:endParaRPr lang="en-GB" sz="800" dirty="0"/>
          </a:p>
          <a:p>
            <a:pPr lvl="1" fontAlgn="base"/>
            <a:r>
              <a:rPr lang="en-GB" dirty="0"/>
              <a:t>Share NHS Digital’s early lessons learnt </a:t>
            </a:r>
          </a:p>
          <a:p>
            <a:pPr lvl="1" fontAlgn="base"/>
            <a:endParaRPr lang="en-GB" sz="800" dirty="0"/>
          </a:p>
          <a:p>
            <a:pPr lvl="1" fontAlgn="base"/>
            <a:r>
              <a:rPr lang="en-GB" dirty="0"/>
              <a:t>Develop roadmap of strategic enablers and NHS Digital’s system remediation activities</a:t>
            </a:r>
          </a:p>
          <a:p>
            <a:pPr marL="457200" indent="-457200" fontAlgn="base">
              <a:buFont typeface="+mj-lt"/>
              <a:buAutoNum type="arabicPeriod"/>
            </a:pPr>
            <a:endParaRPr lang="en-GB" sz="1800" dirty="0"/>
          </a:p>
          <a:p>
            <a:pPr marL="457200" indent="-457200" fontAlgn="base">
              <a:buFont typeface="+mj-lt"/>
              <a:buAutoNum type="arabicPeriod"/>
            </a:pPr>
            <a:endParaRPr lang="en-GB" sz="2700" dirty="0"/>
          </a:p>
        </p:txBody>
      </p:sp>
    </p:spTree>
    <p:extLst>
      <p:ext uri="{BB962C8B-B14F-4D97-AF65-F5344CB8AC3E}">
        <p14:creationId xmlns:p14="http://schemas.microsoft.com/office/powerpoint/2010/main" val="27378064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7E41AD7-9E0D-4711-89B1-84F8F62DC2A9}"/>
              </a:ext>
            </a:extLst>
          </p:cNvPr>
          <p:cNvSpPr>
            <a:spLocks noGrp="1"/>
          </p:cNvSpPr>
          <p:nvPr>
            <p:ph type="title"/>
          </p:nvPr>
        </p:nvSpPr>
        <p:spPr>
          <a:xfrm>
            <a:off x="720000" y="360000"/>
            <a:ext cx="8172480" cy="529568"/>
          </a:xfrm>
        </p:spPr>
        <p:txBody>
          <a:bodyPr>
            <a:noAutofit/>
          </a:bodyPr>
          <a:lstStyle/>
          <a:p>
            <a:r>
              <a:rPr lang="en-GB" sz="2600" dirty="0"/>
              <a:t>What’s NHS Digital’s role in supporting Internet First?</a:t>
            </a:r>
          </a:p>
        </p:txBody>
      </p:sp>
      <p:sp>
        <p:nvSpPr>
          <p:cNvPr id="4" name="Slide Number Placeholder 3">
            <a:extLst>
              <a:ext uri="{FF2B5EF4-FFF2-40B4-BE49-F238E27FC236}">
                <a16:creationId xmlns:a16="http://schemas.microsoft.com/office/drawing/2014/main" xmlns="" id="{0B4F9C32-A9B7-407F-A301-C799D2AB4634}"/>
              </a:ext>
            </a:extLst>
          </p:cNvPr>
          <p:cNvSpPr>
            <a:spLocks noGrp="1"/>
          </p:cNvSpPr>
          <p:nvPr>
            <p:ph type="sldNum" sz="quarter" idx="12"/>
          </p:nvPr>
        </p:nvSpPr>
        <p:spPr/>
        <p:txBody>
          <a:bodyPr/>
          <a:lstStyle/>
          <a:p>
            <a:fld id="{DC12C2CB-C475-442B-84C1-CBFDBCB34DB3}" type="slidenum">
              <a:rPr lang="en-GB" smtClean="0"/>
              <a:pPr/>
              <a:t>6</a:t>
            </a:fld>
            <a:endParaRPr lang="en-GB" dirty="0"/>
          </a:p>
        </p:txBody>
      </p:sp>
      <p:sp>
        <p:nvSpPr>
          <p:cNvPr id="6" name="Content Placeholder 5">
            <a:extLst>
              <a:ext uri="{FF2B5EF4-FFF2-40B4-BE49-F238E27FC236}">
                <a16:creationId xmlns:a16="http://schemas.microsoft.com/office/drawing/2014/main" xmlns="" id="{5AE9F199-069C-4815-8718-D8F380262E4D}"/>
              </a:ext>
            </a:extLst>
          </p:cNvPr>
          <p:cNvSpPr>
            <a:spLocks noGrp="1"/>
          </p:cNvSpPr>
          <p:nvPr>
            <p:ph idx="1"/>
          </p:nvPr>
        </p:nvSpPr>
        <p:spPr>
          <a:xfrm>
            <a:off x="720000" y="1080000"/>
            <a:ext cx="7704000" cy="3925834"/>
          </a:xfrm>
        </p:spPr>
        <p:txBody>
          <a:bodyPr>
            <a:normAutofit/>
          </a:bodyPr>
          <a:lstStyle/>
          <a:p>
            <a:pPr marL="457200" indent="-457200" fontAlgn="base">
              <a:buFont typeface="+mj-lt"/>
              <a:buAutoNum type="arabicPeriod" startAt="2"/>
            </a:pPr>
            <a:r>
              <a:rPr lang="en-GB" b="1" dirty="0"/>
              <a:t>Internet First Policy and Guidance </a:t>
            </a:r>
          </a:p>
          <a:p>
            <a:pPr marL="457200" lvl="1" indent="0" fontAlgn="base">
              <a:buNone/>
            </a:pPr>
            <a:endParaRPr lang="en-GB" dirty="0"/>
          </a:p>
          <a:p>
            <a:pPr lvl="1" fontAlgn="base"/>
            <a:r>
              <a:rPr lang="en-GB" dirty="0"/>
              <a:t>To be published (May 2019)</a:t>
            </a:r>
          </a:p>
          <a:p>
            <a:pPr marL="457200" lvl="1" indent="0" fontAlgn="base">
              <a:buNone/>
            </a:pPr>
            <a:endParaRPr lang="en-GB" dirty="0"/>
          </a:p>
          <a:p>
            <a:pPr lvl="1" fontAlgn="base"/>
            <a:r>
              <a:rPr lang="en-GB" dirty="0"/>
              <a:t>Awareness &amp; Feedback</a:t>
            </a:r>
          </a:p>
          <a:p>
            <a:pPr lvl="2" fontAlgn="base"/>
            <a:r>
              <a:rPr lang="en-GB" dirty="0"/>
              <a:t>Online Survey (May-June 2019)</a:t>
            </a:r>
          </a:p>
          <a:p>
            <a:pPr lvl="2" fontAlgn="base"/>
            <a:r>
              <a:rPr lang="en-GB" dirty="0"/>
              <a:t>Webinars (June 2019)</a:t>
            </a:r>
          </a:p>
          <a:p>
            <a:pPr marL="457200" indent="-457200" fontAlgn="base">
              <a:buFont typeface="+mj-lt"/>
              <a:buAutoNum type="arabicPeriod"/>
            </a:pPr>
            <a:endParaRPr lang="en-GB" sz="1800" dirty="0"/>
          </a:p>
          <a:p>
            <a:pPr marL="457200" indent="-457200" fontAlgn="base">
              <a:buFont typeface="+mj-lt"/>
              <a:buAutoNum type="arabicPeriod"/>
            </a:pPr>
            <a:endParaRPr lang="en-GB" sz="2700" dirty="0"/>
          </a:p>
        </p:txBody>
      </p:sp>
    </p:spTree>
    <p:extLst>
      <p:ext uri="{BB962C8B-B14F-4D97-AF65-F5344CB8AC3E}">
        <p14:creationId xmlns:p14="http://schemas.microsoft.com/office/powerpoint/2010/main" val="40823612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7E41AD7-9E0D-4711-89B1-84F8F62DC2A9}"/>
              </a:ext>
            </a:extLst>
          </p:cNvPr>
          <p:cNvSpPr>
            <a:spLocks noGrp="1"/>
          </p:cNvSpPr>
          <p:nvPr>
            <p:ph type="title"/>
          </p:nvPr>
        </p:nvSpPr>
        <p:spPr>
          <a:xfrm>
            <a:off x="720000" y="360000"/>
            <a:ext cx="8172480" cy="529568"/>
          </a:xfrm>
        </p:spPr>
        <p:txBody>
          <a:bodyPr>
            <a:noAutofit/>
          </a:bodyPr>
          <a:lstStyle/>
          <a:p>
            <a:r>
              <a:rPr lang="en-GB" sz="2600" dirty="0"/>
              <a:t>What’s NHS Digital’s role in supporting Internet First?</a:t>
            </a:r>
          </a:p>
        </p:txBody>
      </p:sp>
      <p:sp>
        <p:nvSpPr>
          <p:cNvPr id="4" name="Slide Number Placeholder 3">
            <a:extLst>
              <a:ext uri="{FF2B5EF4-FFF2-40B4-BE49-F238E27FC236}">
                <a16:creationId xmlns:a16="http://schemas.microsoft.com/office/drawing/2014/main" xmlns="" id="{0B4F9C32-A9B7-407F-A301-C799D2AB4634}"/>
              </a:ext>
            </a:extLst>
          </p:cNvPr>
          <p:cNvSpPr>
            <a:spLocks noGrp="1"/>
          </p:cNvSpPr>
          <p:nvPr>
            <p:ph type="sldNum" sz="quarter" idx="12"/>
          </p:nvPr>
        </p:nvSpPr>
        <p:spPr/>
        <p:txBody>
          <a:bodyPr/>
          <a:lstStyle/>
          <a:p>
            <a:fld id="{DC12C2CB-C475-442B-84C1-CBFDBCB34DB3}" type="slidenum">
              <a:rPr lang="en-GB" smtClean="0"/>
              <a:pPr/>
              <a:t>7</a:t>
            </a:fld>
            <a:endParaRPr lang="en-GB" dirty="0"/>
          </a:p>
        </p:txBody>
      </p:sp>
      <p:sp>
        <p:nvSpPr>
          <p:cNvPr id="6" name="Content Placeholder 5">
            <a:extLst>
              <a:ext uri="{FF2B5EF4-FFF2-40B4-BE49-F238E27FC236}">
                <a16:creationId xmlns:a16="http://schemas.microsoft.com/office/drawing/2014/main" xmlns="" id="{5AE9F199-069C-4815-8718-D8F380262E4D}"/>
              </a:ext>
            </a:extLst>
          </p:cNvPr>
          <p:cNvSpPr>
            <a:spLocks noGrp="1"/>
          </p:cNvSpPr>
          <p:nvPr>
            <p:ph idx="1"/>
          </p:nvPr>
        </p:nvSpPr>
        <p:spPr>
          <a:xfrm>
            <a:off x="720000" y="1080000"/>
            <a:ext cx="7704000" cy="3925834"/>
          </a:xfrm>
          <a:noFill/>
        </p:spPr>
        <p:txBody>
          <a:bodyPr>
            <a:normAutofit/>
          </a:bodyPr>
          <a:lstStyle/>
          <a:p>
            <a:pPr marL="457200" indent="-457200" fontAlgn="base">
              <a:buFont typeface="+mj-lt"/>
              <a:buAutoNum type="arabicPeriod" startAt="3"/>
            </a:pPr>
            <a:r>
              <a:rPr lang="en-GB" b="1" dirty="0"/>
              <a:t>Consult on the future network provision</a:t>
            </a:r>
            <a:endParaRPr lang="en-GB" sz="2700" b="1" dirty="0"/>
          </a:p>
          <a:p>
            <a:pPr lvl="1" fontAlgn="base"/>
            <a:endParaRPr lang="en-GB" sz="1800" dirty="0"/>
          </a:p>
          <a:p>
            <a:pPr lvl="1" fontAlgn="base"/>
            <a:r>
              <a:rPr lang="en-GB" dirty="0"/>
              <a:t>Network Operating Model consultation (Jun/Jul 2019)</a:t>
            </a:r>
            <a:endParaRPr lang="en-GB" sz="1800" dirty="0"/>
          </a:p>
          <a:p>
            <a:pPr marL="457200" lvl="1" indent="0" fontAlgn="base">
              <a:buNone/>
            </a:pPr>
            <a:endParaRPr lang="en-GB" dirty="0"/>
          </a:p>
          <a:p>
            <a:pPr marL="57150" indent="0" fontAlgn="base">
              <a:buNone/>
            </a:pPr>
            <a:endParaRPr lang="en-GB" dirty="0"/>
          </a:p>
          <a:p>
            <a:pPr marL="57150" indent="0" fontAlgn="base">
              <a:buNone/>
            </a:pPr>
            <a:endParaRPr lang="en-GB" sz="2100" dirty="0"/>
          </a:p>
          <a:p>
            <a:pPr marL="57150" indent="0" fontAlgn="base">
              <a:buNone/>
            </a:pPr>
            <a:endParaRPr lang="en-GB" sz="2100" dirty="0"/>
          </a:p>
          <a:p>
            <a:pPr marL="457200" indent="-457200" fontAlgn="base">
              <a:buFont typeface="+mj-lt"/>
              <a:buAutoNum type="arabicPeriod"/>
            </a:pPr>
            <a:endParaRPr lang="en-GB" sz="2700" dirty="0"/>
          </a:p>
        </p:txBody>
      </p:sp>
    </p:spTree>
    <p:extLst>
      <p:ext uri="{BB962C8B-B14F-4D97-AF65-F5344CB8AC3E}">
        <p14:creationId xmlns:p14="http://schemas.microsoft.com/office/powerpoint/2010/main" val="2193742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7E41AD7-9E0D-4711-89B1-84F8F62DC2A9}"/>
              </a:ext>
            </a:extLst>
          </p:cNvPr>
          <p:cNvSpPr>
            <a:spLocks noGrp="1"/>
          </p:cNvSpPr>
          <p:nvPr>
            <p:ph type="title"/>
          </p:nvPr>
        </p:nvSpPr>
        <p:spPr>
          <a:xfrm>
            <a:off x="720000" y="360000"/>
            <a:ext cx="8172480" cy="529568"/>
          </a:xfrm>
        </p:spPr>
        <p:txBody>
          <a:bodyPr>
            <a:noAutofit/>
          </a:bodyPr>
          <a:lstStyle/>
          <a:p>
            <a:r>
              <a:rPr lang="en-GB" sz="2600" dirty="0"/>
              <a:t>Where does HSCN fit in?</a:t>
            </a:r>
          </a:p>
        </p:txBody>
      </p:sp>
      <p:sp>
        <p:nvSpPr>
          <p:cNvPr id="4" name="Slide Number Placeholder 3">
            <a:extLst>
              <a:ext uri="{FF2B5EF4-FFF2-40B4-BE49-F238E27FC236}">
                <a16:creationId xmlns:a16="http://schemas.microsoft.com/office/drawing/2014/main" xmlns="" id="{0B4F9C32-A9B7-407F-A301-C799D2AB4634}"/>
              </a:ext>
            </a:extLst>
          </p:cNvPr>
          <p:cNvSpPr>
            <a:spLocks noGrp="1"/>
          </p:cNvSpPr>
          <p:nvPr>
            <p:ph type="sldNum" sz="quarter" idx="12"/>
          </p:nvPr>
        </p:nvSpPr>
        <p:spPr/>
        <p:txBody>
          <a:bodyPr/>
          <a:lstStyle/>
          <a:p>
            <a:fld id="{DC12C2CB-C475-442B-84C1-CBFDBCB34DB3}" type="slidenum">
              <a:rPr lang="en-GB" smtClean="0"/>
              <a:pPr/>
              <a:t>8</a:t>
            </a:fld>
            <a:endParaRPr lang="en-GB" dirty="0"/>
          </a:p>
        </p:txBody>
      </p:sp>
      <p:sp>
        <p:nvSpPr>
          <p:cNvPr id="6" name="Content Placeholder 5">
            <a:extLst>
              <a:ext uri="{FF2B5EF4-FFF2-40B4-BE49-F238E27FC236}">
                <a16:creationId xmlns:a16="http://schemas.microsoft.com/office/drawing/2014/main" xmlns="" id="{5AE9F199-069C-4815-8718-D8F380262E4D}"/>
              </a:ext>
            </a:extLst>
          </p:cNvPr>
          <p:cNvSpPr>
            <a:spLocks noGrp="1"/>
          </p:cNvSpPr>
          <p:nvPr>
            <p:ph idx="1"/>
          </p:nvPr>
        </p:nvSpPr>
        <p:spPr>
          <a:xfrm>
            <a:off x="720000" y="1080000"/>
            <a:ext cx="7704000" cy="3925834"/>
          </a:xfrm>
        </p:spPr>
        <p:txBody>
          <a:bodyPr>
            <a:normAutofit/>
          </a:bodyPr>
          <a:lstStyle/>
          <a:p>
            <a:pPr marL="400050" fontAlgn="base"/>
            <a:r>
              <a:rPr lang="en-GB" sz="2300" dirty="0"/>
              <a:t>HSCN supports the shift to more internet and public cloud-based services</a:t>
            </a:r>
          </a:p>
          <a:p>
            <a:pPr marL="400050" fontAlgn="base"/>
            <a:r>
              <a:rPr lang="en-GB" sz="2300" dirty="0"/>
              <a:t>It provides the ongoing private network connectivity required to continue to access systems not yet accessible over the internet</a:t>
            </a:r>
          </a:p>
          <a:p>
            <a:pPr marL="400050" fontAlgn="base"/>
            <a:r>
              <a:rPr lang="en-GB" sz="2300" dirty="0"/>
              <a:t>Future-proof being able to access digital services over the internet by obtaining appropriately sized connectivity with levels of resilience needed for the services consumed on the Internet</a:t>
            </a:r>
          </a:p>
          <a:p>
            <a:pPr marL="57150" indent="0" algn="ctr" fontAlgn="base">
              <a:buNone/>
            </a:pPr>
            <a:r>
              <a:rPr lang="en-GB" dirty="0"/>
              <a:t>For more information see </a:t>
            </a:r>
            <a:r>
              <a:rPr lang="en-GB" dirty="0">
                <a:hlinkClick r:id="rId3"/>
              </a:rPr>
              <a:t>HSCN’s web pages</a:t>
            </a:r>
            <a:endParaRPr lang="en-GB" dirty="0"/>
          </a:p>
          <a:p>
            <a:pPr marL="57150" indent="0" fontAlgn="base">
              <a:buNone/>
            </a:pPr>
            <a:endParaRPr lang="en-GB" sz="2100" dirty="0"/>
          </a:p>
          <a:p>
            <a:pPr marL="57150" indent="0" fontAlgn="base">
              <a:buNone/>
            </a:pPr>
            <a:endParaRPr lang="en-GB" sz="2100" dirty="0"/>
          </a:p>
          <a:p>
            <a:pPr marL="457200" indent="-457200" fontAlgn="base">
              <a:buFont typeface="+mj-lt"/>
              <a:buAutoNum type="arabicPeriod"/>
            </a:pPr>
            <a:endParaRPr lang="en-GB" sz="2700" dirty="0"/>
          </a:p>
        </p:txBody>
      </p:sp>
    </p:spTree>
    <p:extLst>
      <p:ext uri="{BB962C8B-B14F-4D97-AF65-F5344CB8AC3E}">
        <p14:creationId xmlns:p14="http://schemas.microsoft.com/office/powerpoint/2010/main" val="1919435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BD90B9B-9369-402D-9097-7615EB0CE803}"/>
              </a:ext>
            </a:extLst>
          </p:cNvPr>
          <p:cNvSpPr>
            <a:spLocks noGrp="1"/>
          </p:cNvSpPr>
          <p:nvPr>
            <p:ph type="title"/>
          </p:nvPr>
        </p:nvSpPr>
        <p:spPr/>
        <p:txBody>
          <a:bodyPr/>
          <a:lstStyle/>
          <a:p>
            <a:r>
              <a:rPr lang="en-GB" dirty="0"/>
              <a:t>Internet First Roadmap</a:t>
            </a:r>
          </a:p>
        </p:txBody>
      </p:sp>
      <p:sp>
        <p:nvSpPr>
          <p:cNvPr id="3" name="Content Placeholder 2">
            <a:extLst>
              <a:ext uri="{FF2B5EF4-FFF2-40B4-BE49-F238E27FC236}">
                <a16:creationId xmlns:a16="http://schemas.microsoft.com/office/drawing/2014/main" xmlns="" id="{405E62CD-B870-4FFB-BEDD-20A3BE4C0952}"/>
              </a:ext>
            </a:extLst>
          </p:cNvPr>
          <p:cNvSpPr>
            <a:spLocks noGrp="1"/>
          </p:cNvSpPr>
          <p:nvPr>
            <p:ph idx="1"/>
          </p:nvPr>
        </p:nvSpPr>
        <p:spPr>
          <a:xfrm>
            <a:off x="705962" y="956887"/>
            <a:ext cx="7898486" cy="4063500"/>
          </a:xfrm>
        </p:spPr>
        <p:txBody>
          <a:bodyPr>
            <a:normAutofit lnSpcReduction="10000"/>
          </a:bodyPr>
          <a:lstStyle/>
          <a:p>
            <a:r>
              <a:rPr lang="en-GB" b="1" dirty="0"/>
              <a:t>April 2019</a:t>
            </a:r>
            <a:r>
              <a:rPr lang="en-GB" dirty="0"/>
              <a:t>: </a:t>
            </a:r>
          </a:p>
          <a:p>
            <a:pPr lvl="1"/>
            <a:r>
              <a:rPr lang="en-GB" dirty="0"/>
              <a:t>Started quarterly reporting to the Secretary of State</a:t>
            </a:r>
          </a:p>
          <a:p>
            <a:r>
              <a:rPr lang="en-GB" b="1" dirty="0"/>
              <a:t>May/June 2019</a:t>
            </a:r>
            <a:r>
              <a:rPr lang="en-GB" dirty="0"/>
              <a:t>: </a:t>
            </a:r>
          </a:p>
          <a:p>
            <a:pPr lvl="1"/>
            <a:r>
              <a:rPr lang="en-GB" dirty="0"/>
              <a:t>NHS Internet First Policy and Guidance published</a:t>
            </a:r>
          </a:p>
          <a:p>
            <a:pPr lvl="1"/>
            <a:r>
              <a:rPr lang="en-GB" dirty="0"/>
              <a:t>Raise awareness and capture feedback</a:t>
            </a:r>
          </a:p>
          <a:p>
            <a:r>
              <a:rPr lang="en-GB" b="1" dirty="0"/>
              <a:t>June/July</a:t>
            </a:r>
            <a:r>
              <a:rPr lang="en-GB" dirty="0"/>
              <a:t> </a:t>
            </a:r>
            <a:r>
              <a:rPr lang="en-GB" b="1" dirty="0"/>
              <a:t>2019:</a:t>
            </a:r>
            <a:r>
              <a:rPr lang="en-GB" dirty="0"/>
              <a:t> </a:t>
            </a:r>
          </a:p>
          <a:p>
            <a:pPr lvl="1"/>
            <a:r>
              <a:rPr lang="en-GB" dirty="0"/>
              <a:t>Network Operating Model consultation</a:t>
            </a:r>
          </a:p>
          <a:p>
            <a:pPr lvl="1"/>
            <a:r>
              <a:rPr lang="en-GB" dirty="0"/>
              <a:t>Develop roadmap of strategic enablers and NHS Digital system remediation activities</a:t>
            </a:r>
          </a:p>
          <a:p>
            <a:r>
              <a:rPr lang="en-GB" b="1" dirty="0"/>
              <a:t>July 2019: </a:t>
            </a:r>
          </a:p>
          <a:p>
            <a:pPr lvl="1"/>
            <a:r>
              <a:rPr lang="en-GB" dirty="0"/>
              <a:t>Provide update to Secretary of State</a:t>
            </a:r>
            <a:endParaRPr lang="en-GB" b="1" dirty="0"/>
          </a:p>
        </p:txBody>
      </p:sp>
      <p:sp>
        <p:nvSpPr>
          <p:cNvPr id="4" name="Slide Number Placeholder 3">
            <a:extLst>
              <a:ext uri="{FF2B5EF4-FFF2-40B4-BE49-F238E27FC236}">
                <a16:creationId xmlns:a16="http://schemas.microsoft.com/office/drawing/2014/main" xmlns="" id="{F1BE9DB8-6F5F-4B9A-814A-AF402EBD19E4}"/>
              </a:ext>
            </a:extLst>
          </p:cNvPr>
          <p:cNvSpPr>
            <a:spLocks noGrp="1"/>
          </p:cNvSpPr>
          <p:nvPr>
            <p:ph type="sldNum" sz="quarter" idx="12"/>
          </p:nvPr>
        </p:nvSpPr>
        <p:spPr/>
        <p:txBody>
          <a:bodyPr/>
          <a:lstStyle/>
          <a:p>
            <a:fld id="{DC12C2CB-C475-442B-84C1-CBFDBCB34DB3}" type="slidenum">
              <a:rPr lang="en-GB" smtClean="0"/>
              <a:pPr/>
              <a:t>9</a:t>
            </a:fld>
            <a:endParaRPr lang="en-GB" dirty="0"/>
          </a:p>
        </p:txBody>
      </p:sp>
    </p:spTree>
    <p:extLst>
      <p:ext uri="{BB962C8B-B14F-4D97-AF65-F5344CB8AC3E}">
        <p14:creationId xmlns:p14="http://schemas.microsoft.com/office/powerpoint/2010/main" val="1831662965"/>
      </p:ext>
    </p:extLst>
  </p:cSld>
  <p:clrMapOvr>
    <a:masterClrMapping/>
  </p:clrMapOvr>
</p:sld>
</file>

<file path=ppt/theme/theme1.xml><?xml version="1.0" encoding="utf-8"?>
<a:theme xmlns:a="http://schemas.openxmlformats.org/drawingml/2006/main" name="HSCIC_Powepoint_v2.5_0115">
  <a:themeElements>
    <a:clrScheme name="01-NHS-DIGI-PALETTE-01">
      <a:dk1>
        <a:srgbClr val="0F0F0F"/>
      </a:dk1>
      <a:lt1>
        <a:srgbClr val="FFFFFF"/>
      </a:lt1>
      <a:dk2>
        <a:srgbClr val="033F85"/>
      </a:dk2>
      <a:lt2>
        <a:srgbClr val="F9F9F9"/>
      </a:lt2>
      <a:accent1>
        <a:srgbClr val="005EB8"/>
      </a:accent1>
      <a:accent2>
        <a:srgbClr val="84919C"/>
      </a:accent2>
      <a:accent3>
        <a:srgbClr val="003087"/>
      </a:accent3>
      <a:accent4>
        <a:srgbClr val="5EBCE8"/>
      </a:accent4>
      <a:accent5>
        <a:srgbClr val="CED1D5"/>
      </a:accent5>
      <a:accent6>
        <a:srgbClr val="424D58"/>
      </a:accent6>
      <a:hlink>
        <a:srgbClr val="003087"/>
      </a:hlink>
      <a:folHlink>
        <a:srgbClr val="7C2855"/>
      </a:folHlink>
    </a:clrScheme>
    <a:fontScheme name="Corporate 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03_Pink_Template_v1</Template>
  <TotalTime>16856</TotalTime>
  <Words>728</Words>
  <Application>Microsoft Office PowerPoint</Application>
  <PresentationFormat>On-screen Show (16:9)</PresentationFormat>
  <Paragraphs>149</Paragraphs>
  <Slides>13</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Wingdings</vt:lpstr>
      <vt:lpstr>HSCIC_Powepoint_v2.5_0115</vt:lpstr>
      <vt:lpstr>PowerPoint Presentation</vt:lpstr>
      <vt:lpstr>Agenda</vt:lpstr>
      <vt:lpstr>What’s Internet First?</vt:lpstr>
      <vt:lpstr>Internet First Strategic Principle</vt:lpstr>
      <vt:lpstr>What’s NHS Digital’s role in supporting Internet First?</vt:lpstr>
      <vt:lpstr>What’s NHS Digital’s role in supporting Internet First?</vt:lpstr>
      <vt:lpstr>What’s NHS Digital’s role in supporting Internet First?</vt:lpstr>
      <vt:lpstr>Where does HSCN fit in?</vt:lpstr>
      <vt:lpstr>Internet First Roadmap</vt:lpstr>
      <vt:lpstr>Internet First key points to notes</vt:lpstr>
      <vt:lpstr>Contact us</vt:lpstr>
      <vt:lpstr>PowerPoint Presentation</vt:lpstr>
      <vt:lpstr>PowerPoint Presentation</vt:lpstr>
    </vt:vector>
  </TitlesOfParts>
  <Company>Health &amp; Social Care Information Centre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 Hartley</dc:creator>
  <cp:lastModifiedBy>Alan Baker</cp:lastModifiedBy>
  <cp:revision>76</cp:revision>
  <cp:lastPrinted>2014-12-18T12:02:32Z</cp:lastPrinted>
  <dcterms:created xsi:type="dcterms:W3CDTF">2018-08-22T15:45:59Z</dcterms:created>
  <dcterms:modified xsi:type="dcterms:W3CDTF">2019-05-10T08:09:53Z</dcterms:modified>
</cp:coreProperties>
</file>